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5"/>
  </p:notesMasterIdLst>
  <p:handoutMasterIdLst>
    <p:handoutMasterId r:id="rId26"/>
  </p:handoutMasterIdLst>
  <p:sldIdLst>
    <p:sldId id="256" r:id="rId5"/>
    <p:sldId id="278" r:id="rId6"/>
    <p:sldId id="288" r:id="rId7"/>
    <p:sldId id="270" r:id="rId8"/>
    <p:sldId id="286" r:id="rId9"/>
    <p:sldId id="283" r:id="rId10"/>
    <p:sldId id="257" r:id="rId11"/>
    <p:sldId id="273" r:id="rId12"/>
    <p:sldId id="285" r:id="rId13"/>
    <p:sldId id="276" r:id="rId14"/>
    <p:sldId id="272" r:id="rId15"/>
    <p:sldId id="275" r:id="rId16"/>
    <p:sldId id="277" r:id="rId17"/>
    <p:sldId id="279" r:id="rId18"/>
    <p:sldId id="280" r:id="rId19"/>
    <p:sldId id="281" r:id="rId20"/>
    <p:sldId id="282" r:id="rId21"/>
    <p:sldId id="284" r:id="rId22"/>
    <p:sldId id="287"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136" d="100"/>
          <a:sy n="136" d="100"/>
        </p:scale>
        <p:origin x="-392" y="-104"/>
      </p:cViewPr>
      <p:guideLst>
        <p:guide orient="horz" pos="2160"/>
        <p:guide pos="3840"/>
      </p:guideLst>
    </p:cSldViewPr>
  </p:slideViewPr>
  <p:notesTextViewPr>
    <p:cViewPr>
      <p:scale>
        <a:sx n="1" d="1"/>
        <a:sy n="1" d="1"/>
      </p:scale>
      <p:origin x="0" y="0"/>
    </p:cViewPr>
  </p:notesText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C3744-B17B-43BF-9D50-DB25EAA9E44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5E42EB7-7208-4F7F-B9BB-049347DC9F6A}">
      <dgm:prSet phldrT="[Text]"/>
      <dgm:spPr/>
      <dgm:t>
        <a:bodyPr/>
        <a:lstStyle/>
        <a:p>
          <a:r>
            <a:rPr lang="en-US" dirty="0" smtClean="0"/>
            <a:t> Fall</a:t>
          </a:r>
          <a:endParaRPr lang="en-US" dirty="0"/>
        </a:p>
      </dgm:t>
    </dgm:pt>
    <dgm:pt modelId="{B639EC2B-C054-4FCD-A05F-E6BEFEC32C0B}" type="parTrans" cxnId="{58566451-2A50-41AB-B3F4-F0BB94FAFFD1}">
      <dgm:prSet/>
      <dgm:spPr/>
      <dgm:t>
        <a:bodyPr/>
        <a:lstStyle/>
        <a:p>
          <a:endParaRPr lang="en-US"/>
        </a:p>
      </dgm:t>
    </dgm:pt>
    <dgm:pt modelId="{CC741C6B-DC03-4B06-AB7A-06D635056EAD}" type="sibTrans" cxnId="{58566451-2A50-41AB-B3F4-F0BB94FAFFD1}">
      <dgm:prSet/>
      <dgm:spPr/>
      <dgm:t>
        <a:bodyPr/>
        <a:lstStyle/>
        <a:p>
          <a:endParaRPr lang="en-US"/>
        </a:p>
      </dgm:t>
    </dgm:pt>
    <dgm:pt modelId="{365EC3B6-F664-4443-B59E-BDB7F7D84317}">
      <dgm:prSet phldrT="[Text]"/>
      <dgm:spPr/>
      <dgm:t>
        <a:bodyPr/>
        <a:lstStyle/>
        <a:p>
          <a:r>
            <a:rPr lang="en-US" dirty="0" smtClean="0"/>
            <a:t>Winter</a:t>
          </a:r>
          <a:endParaRPr lang="en-US" dirty="0"/>
        </a:p>
      </dgm:t>
    </dgm:pt>
    <dgm:pt modelId="{37CF136D-FBDD-4F1B-A6ED-5A5398537035}" type="parTrans" cxnId="{10B55B3E-2C16-4C62-886C-4569EDEF741B}">
      <dgm:prSet/>
      <dgm:spPr/>
      <dgm:t>
        <a:bodyPr/>
        <a:lstStyle/>
        <a:p>
          <a:endParaRPr lang="en-US"/>
        </a:p>
      </dgm:t>
    </dgm:pt>
    <dgm:pt modelId="{87C379CF-2231-4A15-BB97-14721AD5182C}" type="sibTrans" cxnId="{10B55B3E-2C16-4C62-886C-4569EDEF741B}">
      <dgm:prSet/>
      <dgm:spPr/>
      <dgm:t>
        <a:bodyPr/>
        <a:lstStyle/>
        <a:p>
          <a:endParaRPr lang="en-US"/>
        </a:p>
      </dgm:t>
    </dgm:pt>
    <dgm:pt modelId="{FCD452CD-98A4-4A32-AC58-FC8CC1DD7406}">
      <dgm:prSet phldrT="[Text]"/>
      <dgm:spPr/>
      <dgm:t>
        <a:bodyPr/>
        <a:lstStyle/>
        <a:p>
          <a:r>
            <a:rPr lang="en-US" dirty="0" smtClean="0"/>
            <a:t>Spring </a:t>
          </a:r>
          <a:endParaRPr lang="en-US" dirty="0"/>
        </a:p>
      </dgm:t>
    </dgm:pt>
    <dgm:pt modelId="{B5107E1E-EA1A-4C8B-BE18-1BAE70628ADD}" type="parTrans" cxnId="{9FD5529E-0677-4B15-AE1C-663A4942E403}">
      <dgm:prSet/>
      <dgm:spPr/>
      <dgm:t>
        <a:bodyPr/>
        <a:lstStyle/>
        <a:p>
          <a:endParaRPr lang="en-US"/>
        </a:p>
      </dgm:t>
    </dgm:pt>
    <dgm:pt modelId="{4E16EFE7-5C52-49A5-A91F-AEC8FCCCBD7B}" type="sibTrans" cxnId="{9FD5529E-0677-4B15-AE1C-663A4942E403}">
      <dgm:prSet/>
      <dgm:spPr/>
      <dgm:t>
        <a:bodyPr/>
        <a:lstStyle/>
        <a:p>
          <a:endParaRPr lang="en-US"/>
        </a:p>
      </dgm:t>
    </dgm:pt>
    <dgm:pt modelId="{D8F8A010-4FF6-4ACC-82C1-9046C2EB828A}" type="pres">
      <dgm:prSet presAssocID="{850C3744-B17B-43BF-9D50-DB25EAA9E446}" presName="linear" presStyleCnt="0">
        <dgm:presLayoutVars>
          <dgm:dir/>
          <dgm:animLvl val="lvl"/>
          <dgm:resizeHandles val="exact"/>
        </dgm:presLayoutVars>
      </dgm:prSet>
      <dgm:spPr/>
      <dgm:t>
        <a:bodyPr/>
        <a:lstStyle/>
        <a:p>
          <a:endParaRPr lang="en-US"/>
        </a:p>
      </dgm:t>
    </dgm:pt>
    <dgm:pt modelId="{9C418489-9A9E-44C8-B8CC-83A43994641C}" type="pres">
      <dgm:prSet presAssocID="{55E42EB7-7208-4F7F-B9BB-049347DC9F6A}" presName="parentLin" presStyleCnt="0"/>
      <dgm:spPr/>
    </dgm:pt>
    <dgm:pt modelId="{8DD4699F-3813-4DD4-8599-4385174DB786}" type="pres">
      <dgm:prSet presAssocID="{55E42EB7-7208-4F7F-B9BB-049347DC9F6A}" presName="parentLeftMargin" presStyleLbl="node1" presStyleIdx="0" presStyleCnt="3"/>
      <dgm:spPr/>
      <dgm:t>
        <a:bodyPr/>
        <a:lstStyle/>
        <a:p>
          <a:endParaRPr lang="en-US"/>
        </a:p>
      </dgm:t>
    </dgm:pt>
    <dgm:pt modelId="{FA9BA157-3BD2-4AC5-9B41-9B6F21403146}" type="pres">
      <dgm:prSet presAssocID="{55E42EB7-7208-4F7F-B9BB-049347DC9F6A}" presName="parentText" presStyleLbl="node1" presStyleIdx="0" presStyleCnt="3" custLinFactNeighborX="-9160" custLinFactNeighborY="6833">
        <dgm:presLayoutVars>
          <dgm:chMax val="0"/>
          <dgm:bulletEnabled val="1"/>
        </dgm:presLayoutVars>
      </dgm:prSet>
      <dgm:spPr/>
      <dgm:t>
        <a:bodyPr/>
        <a:lstStyle/>
        <a:p>
          <a:endParaRPr lang="en-US"/>
        </a:p>
      </dgm:t>
    </dgm:pt>
    <dgm:pt modelId="{B3C934C4-5900-4D32-A37F-3D61998F564D}" type="pres">
      <dgm:prSet presAssocID="{55E42EB7-7208-4F7F-B9BB-049347DC9F6A}" presName="negativeSpace" presStyleCnt="0"/>
      <dgm:spPr/>
    </dgm:pt>
    <dgm:pt modelId="{E3F22D35-AD80-40CC-A387-34483586404D}" type="pres">
      <dgm:prSet presAssocID="{55E42EB7-7208-4F7F-B9BB-049347DC9F6A}" presName="childText" presStyleLbl="conFgAcc1" presStyleIdx="0" presStyleCnt="3">
        <dgm:presLayoutVars>
          <dgm:bulletEnabled val="1"/>
        </dgm:presLayoutVars>
      </dgm:prSet>
      <dgm:spPr/>
    </dgm:pt>
    <dgm:pt modelId="{3A932B72-D3BD-4FA7-AF44-2CB8DA69D942}" type="pres">
      <dgm:prSet presAssocID="{CC741C6B-DC03-4B06-AB7A-06D635056EAD}" presName="spaceBetweenRectangles" presStyleCnt="0"/>
      <dgm:spPr/>
    </dgm:pt>
    <dgm:pt modelId="{A6042BEA-EDD4-4575-BFCB-399B76697ACA}" type="pres">
      <dgm:prSet presAssocID="{365EC3B6-F664-4443-B59E-BDB7F7D84317}" presName="parentLin" presStyleCnt="0"/>
      <dgm:spPr/>
    </dgm:pt>
    <dgm:pt modelId="{63EA77F4-8A7D-4639-A516-9C3988B8894A}" type="pres">
      <dgm:prSet presAssocID="{365EC3B6-F664-4443-B59E-BDB7F7D84317}" presName="parentLeftMargin" presStyleLbl="node1" presStyleIdx="0" presStyleCnt="3"/>
      <dgm:spPr/>
      <dgm:t>
        <a:bodyPr/>
        <a:lstStyle/>
        <a:p>
          <a:endParaRPr lang="en-US"/>
        </a:p>
      </dgm:t>
    </dgm:pt>
    <dgm:pt modelId="{64702CDA-3570-40E3-871A-C475CB2A3AA0}" type="pres">
      <dgm:prSet presAssocID="{365EC3B6-F664-4443-B59E-BDB7F7D84317}" presName="parentText" presStyleLbl="node1" presStyleIdx="1" presStyleCnt="3" custLinFactNeighborX="-9160" custLinFactNeighborY="1139">
        <dgm:presLayoutVars>
          <dgm:chMax val="0"/>
          <dgm:bulletEnabled val="1"/>
        </dgm:presLayoutVars>
      </dgm:prSet>
      <dgm:spPr/>
      <dgm:t>
        <a:bodyPr/>
        <a:lstStyle/>
        <a:p>
          <a:endParaRPr lang="en-US"/>
        </a:p>
      </dgm:t>
    </dgm:pt>
    <dgm:pt modelId="{3E8A1448-B89B-4EB6-A430-6751D0C63C1F}" type="pres">
      <dgm:prSet presAssocID="{365EC3B6-F664-4443-B59E-BDB7F7D84317}" presName="negativeSpace" presStyleCnt="0"/>
      <dgm:spPr/>
    </dgm:pt>
    <dgm:pt modelId="{74764B81-3D37-443B-AFA5-9FCEE2BDAC56}" type="pres">
      <dgm:prSet presAssocID="{365EC3B6-F664-4443-B59E-BDB7F7D84317}" presName="childText" presStyleLbl="conFgAcc1" presStyleIdx="1" presStyleCnt="3">
        <dgm:presLayoutVars>
          <dgm:bulletEnabled val="1"/>
        </dgm:presLayoutVars>
      </dgm:prSet>
      <dgm:spPr/>
    </dgm:pt>
    <dgm:pt modelId="{1097FD66-58E1-4A67-8782-7B7806BEDC2C}" type="pres">
      <dgm:prSet presAssocID="{87C379CF-2231-4A15-BB97-14721AD5182C}" presName="spaceBetweenRectangles" presStyleCnt="0"/>
      <dgm:spPr/>
    </dgm:pt>
    <dgm:pt modelId="{F2DDDF7A-F9FB-4260-B574-948BE1BCA8B4}" type="pres">
      <dgm:prSet presAssocID="{FCD452CD-98A4-4A32-AC58-FC8CC1DD7406}" presName="parentLin" presStyleCnt="0"/>
      <dgm:spPr/>
    </dgm:pt>
    <dgm:pt modelId="{3F9D92C2-7AEF-4F6C-83DB-F798C91B334E}" type="pres">
      <dgm:prSet presAssocID="{FCD452CD-98A4-4A32-AC58-FC8CC1DD7406}" presName="parentLeftMargin" presStyleLbl="node1" presStyleIdx="1" presStyleCnt="3"/>
      <dgm:spPr/>
      <dgm:t>
        <a:bodyPr/>
        <a:lstStyle/>
        <a:p>
          <a:endParaRPr lang="en-US"/>
        </a:p>
      </dgm:t>
    </dgm:pt>
    <dgm:pt modelId="{D2C18F4D-0794-4CFA-ABB7-DFBE693BA66A}" type="pres">
      <dgm:prSet presAssocID="{FCD452CD-98A4-4A32-AC58-FC8CC1DD7406}" presName="parentText" presStyleLbl="node1" presStyleIdx="2" presStyleCnt="3">
        <dgm:presLayoutVars>
          <dgm:chMax val="0"/>
          <dgm:bulletEnabled val="1"/>
        </dgm:presLayoutVars>
      </dgm:prSet>
      <dgm:spPr/>
      <dgm:t>
        <a:bodyPr/>
        <a:lstStyle/>
        <a:p>
          <a:endParaRPr lang="en-US"/>
        </a:p>
      </dgm:t>
    </dgm:pt>
    <dgm:pt modelId="{FA351472-F71A-40FE-96E8-5D8EC9D5D31D}" type="pres">
      <dgm:prSet presAssocID="{FCD452CD-98A4-4A32-AC58-FC8CC1DD7406}" presName="negativeSpace" presStyleCnt="0"/>
      <dgm:spPr/>
    </dgm:pt>
    <dgm:pt modelId="{A8ABB75E-EC0E-478F-90C5-637F89AE08F8}" type="pres">
      <dgm:prSet presAssocID="{FCD452CD-98A4-4A32-AC58-FC8CC1DD7406}" presName="childText" presStyleLbl="conFgAcc1" presStyleIdx="2" presStyleCnt="3">
        <dgm:presLayoutVars>
          <dgm:bulletEnabled val="1"/>
        </dgm:presLayoutVars>
      </dgm:prSet>
      <dgm:spPr/>
    </dgm:pt>
  </dgm:ptLst>
  <dgm:cxnLst>
    <dgm:cxn modelId="{E11F5452-B619-4C86-B959-4B7AD19A12B6}" type="presOf" srcId="{55E42EB7-7208-4F7F-B9BB-049347DC9F6A}" destId="{8DD4699F-3813-4DD4-8599-4385174DB786}" srcOrd="0" destOrd="0" presId="urn:microsoft.com/office/officeart/2005/8/layout/list1"/>
    <dgm:cxn modelId="{968ADC39-FE19-40D7-87C4-9CDA199CD06A}" type="presOf" srcId="{850C3744-B17B-43BF-9D50-DB25EAA9E446}" destId="{D8F8A010-4FF6-4ACC-82C1-9046C2EB828A}" srcOrd="0" destOrd="0" presId="urn:microsoft.com/office/officeart/2005/8/layout/list1"/>
    <dgm:cxn modelId="{10B55B3E-2C16-4C62-886C-4569EDEF741B}" srcId="{850C3744-B17B-43BF-9D50-DB25EAA9E446}" destId="{365EC3B6-F664-4443-B59E-BDB7F7D84317}" srcOrd="1" destOrd="0" parTransId="{37CF136D-FBDD-4F1B-A6ED-5A5398537035}" sibTransId="{87C379CF-2231-4A15-BB97-14721AD5182C}"/>
    <dgm:cxn modelId="{9FD5529E-0677-4B15-AE1C-663A4942E403}" srcId="{850C3744-B17B-43BF-9D50-DB25EAA9E446}" destId="{FCD452CD-98A4-4A32-AC58-FC8CC1DD7406}" srcOrd="2" destOrd="0" parTransId="{B5107E1E-EA1A-4C8B-BE18-1BAE70628ADD}" sibTransId="{4E16EFE7-5C52-49A5-A91F-AEC8FCCCBD7B}"/>
    <dgm:cxn modelId="{0C826502-BA05-4372-873D-D21BC6623394}" type="presOf" srcId="{FCD452CD-98A4-4A32-AC58-FC8CC1DD7406}" destId="{D2C18F4D-0794-4CFA-ABB7-DFBE693BA66A}" srcOrd="1" destOrd="0" presId="urn:microsoft.com/office/officeart/2005/8/layout/list1"/>
    <dgm:cxn modelId="{814DC3B3-3D82-4F6D-BEF5-F7A78887D446}" type="presOf" srcId="{FCD452CD-98A4-4A32-AC58-FC8CC1DD7406}" destId="{3F9D92C2-7AEF-4F6C-83DB-F798C91B334E}" srcOrd="0" destOrd="0" presId="urn:microsoft.com/office/officeart/2005/8/layout/list1"/>
    <dgm:cxn modelId="{4A23391F-AF0F-4063-BD3B-C04F940DB4CD}" type="presOf" srcId="{365EC3B6-F664-4443-B59E-BDB7F7D84317}" destId="{64702CDA-3570-40E3-871A-C475CB2A3AA0}" srcOrd="1" destOrd="0" presId="urn:microsoft.com/office/officeart/2005/8/layout/list1"/>
    <dgm:cxn modelId="{2E09AA34-624C-400D-AC73-6C2366A81233}" type="presOf" srcId="{365EC3B6-F664-4443-B59E-BDB7F7D84317}" destId="{63EA77F4-8A7D-4639-A516-9C3988B8894A}" srcOrd="0" destOrd="0" presId="urn:microsoft.com/office/officeart/2005/8/layout/list1"/>
    <dgm:cxn modelId="{0D4DECD6-C022-4C2C-88B2-C9A9DC8FA8E0}" type="presOf" srcId="{55E42EB7-7208-4F7F-B9BB-049347DC9F6A}" destId="{FA9BA157-3BD2-4AC5-9B41-9B6F21403146}" srcOrd="1" destOrd="0" presId="urn:microsoft.com/office/officeart/2005/8/layout/list1"/>
    <dgm:cxn modelId="{58566451-2A50-41AB-B3F4-F0BB94FAFFD1}" srcId="{850C3744-B17B-43BF-9D50-DB25EAA9E446}" destId="{55E42EB7-7208-4F7F-B9BB-049347DC9F6A}" srcOrd="0" destOrd="0" parTransId="{B639EC2B-C054-4FCD-A05F-E6BEFEC32C0B}" sibTransId="{CC741C6B-DC03-4B06-AB7A-06D635056EAD}"/>
    <dgm:cxn modelId="{50EE1BA0-FAC6-41B7-9E3B-9541E0F4C755}" type="presParOf" srcId="{D8F8A010-4FF6-4ACC-82C1-9046C2EB828A}" destId="{9C418489-9A9E-44C8-B8CC-83A43994641C}" srcOrd="0" destOrd="0" presId="urn:microsoft.com/office/officeart/2005/8/layout/list1"/>
    <dgm:cxn modelId="{0A20815D-AB9C-4810-94A1-F326820F7991}" type="presParOf" srcId="{9C418489-9A9E-44C8-B8CC-83A43994641C}" destId="{8DD4699F-3813-4DD4-8599-4385174DB786}" srcOrd="0" destOrd="0" presId="urn:microsoft.com/office/officeart/2005/8/layout/list1"/>
    <dgm:cxn modelId="{66793D11-E017-4540-A84D-679C88A75913}" type="presParOf" srcId="{9C418489-9A9E-44C8-B8CC-83A43994641C}" destId="{FA9BA157-3BD2-4AC5-9B41-9B6F21403146}" srcOrd="1" destOrd="0" presId="urn:microsoft.com/office/officeart/2005/8/layout/list1"/>
    <dgm:cxn modelId="{1F58CC08-188F-4D43-98C9-1728D3E68E55}" type="presParOf" srcId="{D8F8A010-4FF6-4ACC-82C1-9046C2EB828A}" destId="{B3C934C4-5900-4D32-A37F-3D61998F564D}" srcOrd="1" destOrd="0" presId="urn:microsoft.com/office/officeart/2005/8/layout/list1"/>
    <dgm:cxn modelId="{3293ECAE-990C-4501-B17B-E04BC7904858}" type="presParOf" srcId="{D8F8A010-4FF6-4ACC-82C1-9046C2EB828A}" destId="{E3F22D35-AD80-40CC-A387-34483586404D}" srcOrd="2" destOrd="0" presId="urn:microsoft.com/office/officeart/2005/8/layout/list1"/>
    <dgm:cxn modelId="{5A733E65-582F-465F-8DFA-8A075C22E462}" type="presParOf" srcId="{D8F8A010-4FF6-4ACC-82C1-9046C2EB828A}" destId="{3A932B72-D3BD-4FA7-AF44-2CB8DA69D942}" srcOrd="3" destOrd="0" presId="urn:microsoft.com/office/officeart/2005/8/layout/list1"/>
    <dgm:cxn modelId="{29C97F56-33F9-4486-BE9C-CAE9532F4634}" type="presParOf" srcId="{D8F8A010-4FF6-4ACC-82C1-9046C2EB828A}" destId="{A6042BEA-EDD4-4575-BFCB-399B76697ACA}" srcOrd="4" destOrd="0" presId="urn:microsoft.com/office/officeart/2005/8/layout/list1"/>
    <dgm:cxn modelId="{5B4C11D0-1DE9-4427-B75A-3502649D90EE}" type="presParOf" srcId="{A6042BEA-EDD4-4575-BFCB-399B76697ACA}" destId="{63EA77F4-8A7D-4639-A516-9C3988B8894A}" srcOrd="0" destOrd="0" presId="urn:microsoft.com/office/officeart/2005/8/layout/list1"/>
    <dgm:cxn modelId="{CF4A8B11-BF52-4727-A1A4-8A6425A3AEA8}" type="presParOf" srcId="{A6042BEA-EDD4-4575-BFCB-399B76697ACA}" destId="{64702CDA-3570-40E3-871A-C475CB2A3AA0}" srcOrd="1" destOrd="0" presId="urn:microsoft.com/office/officeart/2005/8/layout/list1"/>
    <dgm:cxn modelId="{1F311BED-CCE5-4008-A68C-89FD758B3CE5}" type="presParOf" srcId="{D8F8A010-4FF6-4ACC-82C1-9046C2EB828A}" destId="{3E8A1448-B89B-4EB6-A430-6751D0C63C1F}" srcOrd="5" destOrd="0" presId="urn:microsoft.com/office/officeart/2005/8/layout/list1"/>
    <dgm:cxn modelId="{4BE70F14-2F70-4C16-B9B9-35D01DD0382C}" type="presParOf" srcId="{D8F8A010-4FF6-4ACC-82C1-9046C2EB828A}" destId="{74764B81-3D37-443B-AFA5-9FCEE2BDAC56}" srcOrd="6" destOrd="0" presId="urn:microsoft.com/office/officeart/2005/8/layout/list1"/>
    <dgm:cxn modelId="{E1FB417B-8C53-4C6E-A419-E2D6759A4631}" type="presParOf" srcId="{D8F8A010-4FF6-4ACC-82C1-9046C2EB828A}" destId="{1097FD66-58E1-4A67-8782-7B7806BEDC2C}" srcOrd="7" destOrd="0" presId="urn:microsoft.com/office/officeart/2005/8/layout/list1"/>
    <dgm:cxn modelId="{39DCA47F-D048-4E0A-A18F-9522B2AE8EBE}" type="presParOf" srcId="{D8F8A010-4FF6-4ACC-82C1-9046C2EB828A}" destId="{F2DDDF7A-F9FB-4260-B574-948BE1BCA8B4}" srcOrd="8" destOrd="0" presId="urn:microsoft.com/office/officeart/2005/8/layout/list1"/>
    <dgm:cxn modelId="{A44DF539-9077-4D9E-BFDD-9C05F61473F6}" type="presParOf" srcId="{F2DDDF7A-F9FB-4260-B574-948BE1BCA8B4}" destId="{3F9D92C2-7AEF-4F6C-83DB-F798C91B334E}" srcOrd="0" destOrd="0" presId="urn:microsoft.com/office/officeart/2005/8/layout/list1"/>
    <dgm:cxn modelId="{A2A12EA2-B8ED-4D44-B8BF-ADB63AB6680B}" type="presParOf" srcId="{F2DDDF7A-F9FB-4260-B574-948BE1BCA8B4}" destId="{D2C18F4D-0794-4CFA-ABB7-DFBE693BA66A}" srcOrd="1" destOrd="0" presId="urn:microsoft.com/office/officeart/2005/8/layout/list1"/>
    <dgm:cxn modelId="{73242DF9-5847-4BC2-8D92-B99AA4A3A5E8}" type="presParOf" srcId="{D8F8A010-4FF6-4ACC-82C1-9046C2EB828A}" destId="{FA351472-F71A-40FE-96E8-5D8EC9D5D31D}" srcOrd="9" destOrd="0" presId="urn:microsoft.com/office/officeart/2005/8/layout/list1"/>
    <dgm:cxn modelId="{5445FFA8-8655-49B6-9B9B-4087FB4CEAB4}" type="presParOf" srcId="{D8F8A010-4FF6-4ACC-82C1-9046C2EB828A}" destId="{A8ABB75E-EC0E-478F-90C5-637F89AE08F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13CD3-45D1-49BC-8EA4-C1DA9003329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529FAD35-1CC0-4437-A319-A04342A8DFEA}">
      <dgm:prSet phldrT="[Text]" custT="1"/>
      <dgm:spPr>
        <a:solidFill>
          <a:srgbClr val="00B0F0">
            <a:alpha val="50000"/>
          </a:srgbClr>
        </a:solidFill>
      </dgm:spPr>
      <dgm:t>
        <a:bodyPr/>
        <a:lstStyle/>
        <a:p>
          <a:r>
            <a:rPr lang="en-US" sz="6600" dirty="0" smtClean="0"/>
            <a:t>3/4</a:t>
          </a:r>
          <a:endParaRPr lang="en-US" sz="6600" dirty="0"/>
        </a:p>
      </dgm:t>
    </dgm:pt>
    <dgm:pt modelId="{94D1E017-771E-4957-9A63-B78AABA9596D}" type="parTrans" cxnId="{8ED5053F-1697-41A2-8D5C-47072E274EDF}">
      <dgm:prSet/>
      <dgm:spPr/>
      <dgm:t>
        <a:bodyPr/>
        <a:lstStyle/>
        <a:p>
          <a:endParaRPr lang="en-US" sz="1400"/>
        </a:p>
      </dgm:t>
    </dgm:pt>
    <dgm:pt modelId="{3629EEA2-1C25-4FB2-87E5-056B5E3D59E9}" type="sibTrans" cxnId="{8ED5053F-1697-41A2-8D5C-47072E274EDF}">
      <dgm:prSet/>
      <dgm:spPr/>
      <dgm:t>
        <a:bodyPr/>
        <a:lstStyle/>
        <a:p>
          <a:endParaRPr lang="en-US" sz="1400"/>
        </a:p>
      </dgm:t>
    </dgm:pt>
    <dgm:pt modelId="{CB92FCC5-685F-42AD-A4DE-567F2053607F}">
      <dgm:prSet phldrT="[Text]" custT="1"/>
      <dgm:spPr>
        <a:solidFill>
          <a:srgbClr val="FF0066">
            <a:alpha val="50000"/>
          </a:srgbClr>
        </a:solidFill>
      </dgm:spPr>
      <dgm:t>
        <a:bodyPr/>
        <a:lstStyle/>
        <a:p>
          <a:r>
            <a:rPr lang="en-US" sz="1400" b="1" dirty="0" smtClean="0"/>
            <a:t>Accuracy</a:t>
          </a:r>
          <a:endParaRPr lang="en-US" sz="1400" b="1" dirty="0"/>
        </a:p>
      </dgm:t>
    </dgm:pt>
    <dgm:pt modelId="{56AFF7E2-2A2F-4AB0-9F67-9E9DFF24D7EB}" type="parTrans" cxnId="{798389BB-842A-4091-B174-ECEC7D0706E8}">
      <dgm:prSet/>
      <dgm:spPr/>
      <dgm:t>
        <a:bodyPr/>
        <a:lstStyle/>
        <a:p>
          <a:endParaRPr lang="en-US" sz="1400"/>
        </a:p>
      </dgm:t>
    </dgm:pt>
    <dgm:pt modelId="{5236B578-6741-43FA-8C18-ACE03ABDE2AC}" type="sibTrans" cxnId="{798389BB-842A-4091-B174-ECEC7D0706E8}">
      <dgm:prSet/>
      <dgm:spPr/>
      <dgm:t>
        <a:bodyPr/>
        <a:lstStyle/>
        <a:p>
          <a:endParaRPr lang="en-US" sz="1400"/>
        </a:p>
      </dgm:t>
    </dgm:pt>
    <dgm:pt modelId="{E53C4B1C-5E90-48C3-815B-018ADB075027}">
      <dgm:prSet phldrT="[Text]" custT="1"/>
      <dgm:spPr>
        <a:solidFill>
          <a:srgbClr val="FF0066">
            <a:alpha val="49804"/>
          </a:srgbClr>
        </a:solidFill>
      </dgm:spPr>
      <dgm:t>
        <a:bodyPr/>
        <a:lstStyle/>
        <a:p>
          <a:r>
            <a:rPr lang="en-US" sz="1400" b="1" dirty="0" smtClean="0"/>
            <a:t>Spelling</a:t>
          </a:r>
          <a:endParaRPr lang="en-US" sz="1400" b="1" dirty="0"/>
        </a:p>
      </dgm:t>
    </dgm:pt>
    <dgm:pt modelId="{575D37EE-8A30-4406-8DC1-C1EAB86A239A}" type="parTrans" cxnId="{6928EF7D-B0C4-42BF-A790-571A6D4B9096}">
      <dgm:prSet/>
      <dgm:spPr/>
      <dgm:t>
        <a:bodyPr/>
        <a:lstStyle/>
        <a:p>
          <a:endParaRPr lang="en-US" sz="1400"/>
        </a:p>
      </dgm:t>
    </dgm:pt>
    <dgm:pt modelId="{ADBB9E40-5361-4B3B-BEC4-CE4B482FFF33}" type="sibTrans" cxnId="{6928EF7D-B0C4-42BF-A790-571A6D4B9096}">
      <dgm:prSet/>
      <dgm:spPr/>
      <dgm:t>
        <a:bodyPr/>
        <a:lstStyle/>
        <a:p>
          <a:endParaRPr lang="en-US" sz="1400"/>
        </a:p>
      </dgm:t>
    </dgm:pt>
    <dgm:pt modelId="{AA35CA5A-FA27-4E92-ACDC-F314D8033CF0}">
      <dgm:prSet phldrT="[Text]" custT="1"/>
      <dgm:spPr>
        <a:solidFill>
          <a:srgbClr val="FF0066">
            <a:alpha val="50000"/>
          </a:srgbClr>
        </a:solidFill>
      </dgm:spPr>
      <dgm:t>
        <a:bodyPr/>
        <a:lstStyle/>
        <a:p>
          <a:r>
            <a:rPr lang="en-US" sz="1400" b="1" dirty="0" smtClean="0"/>
            <a:t>Decoding</a:t>
          </a:r>
          <a:endParaRPr lang="en-US" sz="1400" b="1" dirty="0"/>
        </a:p>
      </dgm:t>
    </dgm:pt>
    <dgm:pt modelId="{FB27943B-57BD-4DE4-9A4B-3F1AD1651FE2}" type="parTrans" cxnId="{84FD3376-5446-4088-89B3-92E56199649F}">
      <dgm:prSet/>
      <dgm:spPr/>
      <dgm:t>
        <a:bodyPr/>
        <a:lstStyle/>
        <a:p>
          <a:endParaRPr lang="en-US" sz="1400"/>
        </a:p>
      </dgm:t>
    </dgm:pt>
    <dgm:pt modelId="{4F4C3F01-BC2A-4852-9B44-B74BB144C7AF}" type="sibTrans" cxnId="{84FD3376-5446-4088-89B3-92E56199649F}">
      <dgm:prSet/>
      <dgm:spPr/>
      <dgm:t>
        <a:bodyPr/>
        <a:lstStyle/>
        <a:p>
          <a:endParaRPr lang="en-US" sz="1400"/>
        </a:p>
      </dgm:t>
    </dgm:pt>
    <dgm:pt modelId="{4875CEFB-A091-476D-96AD-89F4AC8BFA3B}">
      <dgm:prSet phldrT="[Text]" custT="1"/>
      <dgm:spPr>
        <a:solidFill>
          <a:srgbClr val="FF0066">
            <a:alpha val="50000"/>
          </a:srgbClr>
        </a:solidFill>
      </dgm:spPr>
      <dgm:t>
        <a:bodyPr/>
        <a:lstStyle/>
        <a:p>
          <a:r>
            <a:rPr lang="en-US" sz="1400" b="1" dirty="0" smtClean="0"/>
            <a:t>Sight Words</a:t>
          </a:r>
          <a:endParaRPr lang="en-US" sz="1400" b="1" dirty="0"/>
        </a:p>
      </dgm:t>
    </dgm:pt>
    <dgm:pt modelId="{64F22E80-AE53-4291-B158-A18E02FC30FB}" type="parTrans" cxnId="{7137254E-9B31-4B12-84F3-A8D9C1D33020}">
      <dgm:prSet/>
      <dgm:spPr/>
      <dgm:t>
        <a:bodyPr/>
        <a:lstStyle/>
        <a:p>
          <a:endParaRPr lang="en-US" sz="1400"/>
        </a:p>
      </dgm:t>
    </dgm:pt>
    <dgm:pt modelId="{882D71AC-F7EC-45B5-B336-D503CEFB3414}" type="sibTrans" cxnId="{7137254E-9B31-4B12-84F3-A8D9C1D33020}">
      <dgm:prSet/>
      <dgm:spPr/>
      <dgm:t>
        <a:bodyPr/>
        <a:lstStyle/>
        <a:p>
          <a:endParaRPr lang="en-US" sz="1400"/>
        </a:p>
      </dgm:t>
    </dgm:pt>
    <dgm:pt modelId="{B5D1FA9A-04C0-4595-AAEC-2D4B4E74A182}" type="pres">
      <dgm:prSet presAssocID="{CBE13CD3-45D1-49BC-8EA4-C1DA90033290}" presName="composite" presStyleCnt="0">
        <dgm:presLayoutVars>
          <dgm:chMax val="1"/>
          <dgm:dir/>
          <dgm:resizeHandles val="exact"/>
        </dgm:presLayoutVars>
      </dgm:prSet>
      <dgm:spPr/>
      <dgm:t>
        <a:bodyPr/>
        <a:lstStyle/>
        <a:p>
          <a:endParaRPr lang="en-US"/>
        </a:p>
      </dgm:t>
    </dgm:pt>
    <dgm:pt modelId="{958161DE-1279-4F29-A447-2D224FF3F952}" type="pres">
      <dgm:prSet presAssocID="{CBE13CD3-45D1-49BC-8EA4-C1DA90033290}" presName="radial" presStyleCnt="0">
        <dgm:presLayoutVars>
          <dgm:animLvl val="ctr"/>
        </dgm:presLayoutVars>
      </dgm:prSet>
      <dgm:spPr/>
    </dgm:pt>
    <dgm:pt modelId="{5D7A6EFC-3844-48BB-881B-A7281617BD23}" type="pres">
      <dgm:prSet presAssocID="{529FAD35-1CC0-4437-A319-A04342A8DFEA}" presName="centerShape" presStyleLbl="vennNode1" presStyleIdx="0" presStyleCnt="5"/>
      <dgm:spPr/>
      <dgm:t>
        <a:bodyPr/>
        <a:lstStyle/>
        <a:p>
          <a:endParaRPr lang="en-US"/>
        </a:p>
      </dgm:t>
    </dgm:pt>
    <dgm:pt modelId="{A9325CF0-9F16-4DAB-BF8A-84E2DFA909DA}" type="pres">
      <dgm:prSet presAssocID="{CB92FCC5-685F-42AD-A4DE-567F2053607F}" presName="node" presStyleLbl="vennNode1" presStyleIdx="1" presStyleCnt="5">
        <dgm:presLayoutVars>
          <dgm:bulletEnabled val="1"/>
        </dgm:presLayoutVars>
      </dgm:prSet>
      <dgm:spPr/>
      <dgm:t>
        <a:bodyPr/>
        <a:lstStyle/>
        <a:p>
          <a:endParaRPr lang="en-US"/>
        </a:p>
      </dgm:t>
    </dgm:pt>
    <dgm:pt modelId="{C3F22CAE-8941-4FEF-B1EB-5D0D2DA1346E}" type="pres">
      <dgm:prSet presAssocID="{E53C4B1C-5E90-48C3-815B-018ADB075027}" presName="node" presStyleLbl="vennNode1" presStyleIdx="2" presStyleCnt="5" custRadScaleRad="98618" custRadScaleInc="-447">
        <dgm:presLayoutVars>
          <dgm:bulletEnabled val="1"/>
        </dgm:presLayoutVars>
      </dgm:prSet>
      <dgm:spPr/>
      <dgm:t>
        <a:bodyPr/>
        <a:lstStyle/>
        <a:p>
          <a:endParaRPr lang="en-US"/>
        </a:p>
      </dgm:t>
    </dgm:pt>
    <dgm:pt modelId="{887F3EC1-0BBF-44FB-9C6F-F9DB7292C6AE}" type="pres">
      <dgm:prSet presAssocID="{AA35CA5A-FA27-4E92-ACDC-F314D8033CF0}" presName="node" presStyleLbl="vennNode1" presStyleIdx="3" presStyleCnt="5">
        <dgm:presLayoutVars>
          <dgm:bulletEnabled val="1"/>
        </dgm:presLayoutVars>
      </dgm:prSet>
      <dgm:spPr/>
      <dgm:t>
        <a:bodyPr/>
        <a:lstStyle/>
        <a:p>
          <a:endParaRPr lang="en-US"/>
        </a:p>
      </dgm:t>
    </dgm:pt>
    <dgm:pt modelId="{0C004AD9-C380-4E2F-A2BA-CD03CBD36822}" type="pres">
      <dgm:prSet presAssocID="{4875CEFB-A091-476D-96AD-89F4AC8BFA3B}" presName="node" presStyleLbl="vennNode1" presStyleIdx="4" presStyleCnt="5">
        <dgm:presLayoutVars>
          <dgm:bulletEnabled val="1"/>
        </dgm:presLayoutVars>
      </dgm:prSet>
      <dgm:spPr/>
      <dgm:t>
        <a:bodyPr/>
        <a:lstStyle/>
        <a:p>
          <a:endParaRPr lang="en-US"/>
        </a:p>
      </dgm:t>
    </dgm:pt>
  </dgm:ptLst>
  <dgm:cxnLst>
    <dgm:cxn modelId="{6928EF7D-B0C4-42BF-A790-571A6D4B9096}" srcId="{529FAD35-1CC0-4437-A319-A04342A8DFEA}" destId="{E53C4B1C-5E90-48C3-815B-018ADB075027}" srcOrd="1" destOrd="0" parTransId="{575D37EE-8A30-4406-8DC1-C1EAB86A239A}" sibTransId="{ADBB9E40-5361-4B3B-BEC4-CE4B482FFF33}"/>
    <dgm:cxn modelId="{798389BB-842A-4091-B174-ECEC7D0706E8}" srcId="{529FAD35-1CC0-4437-A319-A04342A8DFEA}" destId="{CB92FCC5-685F-42AD-A4DE-567F2053607F}" srcOrd="0" destOrd="0" parTransId="{56AFF7E2-2A2F-4AB0-9F67-9E9DFF24D7EB}" sibTransId="{5236B578-6741-43FA-8C18-ACE03ABDE2AC}"/>
    <dgm:cxn modelId="{8B69E377-C12C-46A4-8880-E5663B53A7D7}" type="presOf" srcId="{E53C4B1C-5E90-48C3-815B-018ADB075027}" destId="{C3F22CAE-8941-4FEF-B1EB-5D0D2DA1346E}" srcOrd="0" destOrd="0" presId="urn:microsoft.com/office/officeart/2005/8/layout/radial3"/>
    <dgm:cxn modelId="{84FD3376-5446-4088-89B3-92E56199649F}" srcId="{529FAD35-1CC0-4437-A319-A04342A8DFEA}" destId="{AA35CA5A-FA27-4E92-ACDC-F314D8033CF0}" srcOrd="2" destOrd="0" parTransId="{FB27943B-57BD-4DE4-9A4B-3F1AD1651FE2}" sibTransId="{4F4C3F01-BC2A-4852-9B44-B74BB144C7AF}"/>
    <dgm:cxn modelId="{E81F4897-24ED-464B-8B84-F1A712A7C653}" type="presOf" srcId="{4875CEFB-A091-476D-96AD-89F4AC8BFA3B}" destId="{0C004AD9-C380-4E2F-A2BA-CD03CBD36822}" srcOrd="0" destOrd="0" presId="urn:microsoft.com/office/officeart/2005/8/layout/radial3"/>
    <dgm:cxn modelId="{2A5DA7B4-9348-4095-81F4-83A3552147AB}" type="presOf" srcId="{CBE13CD3-45D1-49BC-8EA4-C1DA90033290}" destId="{B5D1FA9A-04C0-4595-AAEC-2D4B4E74A182}" srcOrd="0" destOrd="0" presId="urn:microsoft.com/office/officeart/2005/8/layout/radial3"/>
    <dgm:cxn modelId="{34349324-57D6-4311-AE17-87F7EF499CA2}" type="presOf" srcId="{AA35CA5A-FA27-4E92-ACDC-F314D8033CF0}" destId="{887F3EC1-0BBF-44FB-9C6F-F9DB7292C6AE}" srcOrd="0" destOrd="0" presId="urn:microsoft.com/office/officeart/2005/8/layout/radial3"/>
    <dgm:cxn modelId="{F7F17E98-A348-4369-8579-895821F9755A}" type="presOf" srcId="{CB92FCC5-685F-42AD-A4DE-567F2053607F}" destId="{A9325CF0-9F16-4DAB-BF8A-84E2DFA909DA}" srcOrd="0" destOrd="0" presId="urn:microsoft.com/office/officeart/2005/8/layout/radial3"/>
    <dgm:cxn modelId="{7137254E-9B31-4B12-84F3-A8D9C1D33020}" srcId="{529FAD35-1CC0-4437-A319-A04342A8DFEA}" destId="{4875CEFB-A091-476D-96AD-89F4AC8BFA3B}" srcOrd="3" destOrd="0" parTransId="{64F22E80-AE53-4291-B158-A18E02FC30FB}" sibTransId="{882D71AC-F7EC-45B5-B336-D503CEFB3414}"/>
    <dgm:cxn modelId="{8ED5053F-1697-41A2-8D5C-47072E274EDF}" srcId="{CBE13CD3-45D1-49BC-8EA4-C1DA90033290}" destId="{529FAD35-1CC0-4437-A319-A04342A8DFEA}" srcOrd="0" destOrd="0" parTransId="{94D1E017-771E-4957-9A63-B78AABA9596D}" sibTransId="{3629EEA2-1C25-4FB2-87E5-056B5E3D59E9}"/>
    <dgm:cxn modelId="{4D556725-2439-445A-8D22-6FAD7051662A}" type="presOf" srcId="{529FAD35-1CC0-4437-A319-A04342A8DFEA}" destId="{5D7A6EFC-3844-48BB-881B-A7281617BD23}" srcOrd="0" destOrd="0" presId="urn:microsoft.com/office/officeart/2005/8/layout/radial3"/>
    <dgm:cxn modelId="{441C508D-D1A3-45B7-B003-FCA7866764DE}" type="presParOf" srcId="{B5D1FA9A-04C0-4595-AAEC-2D4B4E74A182}" destId="{958161DE-1279-4F29-A447-2D224FF3F952}" srcOrd="0" destOrd="0" presId="urn:microsoft.com/office/officeart/2005/8/layout/radial3"/>
    <dgm:cxn modelId="{10C55EB0-3074-4B57-8A77-1254BD649762}" type="presParOf" srcId="{958161DE-1279-4F29-A447-2D224FF3F952}" destId="{5D7A6EFC-3844-48BB-881B-A7281617BD23}" srcOrd="0" destOrd="0" presId="urn:microsoft.com/office/officeart/2005/8/layout/radial3"/>
    <dgm:cxn modelId="{483F1E2B-88C9-4DDD-BD2E-3E43795151A9}" type="presParOf" srcId="{958161DE-1279-4F29-A447-2D224FF3F952}" destId="{A9325CF0-9F16-4DAB-BF8A-84E2DFA909DA}" srcOrd="1" destOrd="0" presId="urn:microsoft.com/office/officeart/2005/8/layout/radial3"/>
    <dgm:cxn modelId="{92F93DD1-EF34-4179-8827-18CABBA24613}" type="presParOf" srcId="{958161DE-1279-4F29-A447-2D224FF3F952}" destId="{C3F22CAE-8941-4FEF-B1EB-5D0D2DA1346E}" srcOrd="2" destOrd="0" presId="urn:microsoft.com/office/officeart/2005/8/layout/radial3"/>
    <dgm:cxn modelId="{E9C7FB27-5DA2-4DBE-8E30-82787FF6279E}" type="presParOf" srcId="{958161DE-1279-4F29-A447-2D224FF3F952}" destId="{887F3EC1-0BBF-44FB-9C6F-F9DB7292C6AE}" srcOrd="3" destOrd="0" presId="urn:microsoft.com/office/officeart/2005/8/layout/radial3"/>
    <dgm:cxn modelId="{1562CC94-A606-4F27-ABCE-55019E10B7A6}" type="presParOf" srcId="{958161DE-1279-4F29-A447-2D224FF3F952}" destId="{0C004AD9-C380-4E2F-A2BA-CD03CBD36822}"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22D35-AD80-40CC-A387-34483586404D}">
      <dsp:nvSpPr>
        <dsp:cNvPr id="0" name=""/>
        <dsp:cNvSpPr/>
      </dsp:nvSpPr>
      <dsp:spPr>
        <a:xfrm>
          <a:off x="0" y="566280"/>
          <a:ext cx="9982200" cy="856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9BA157-3BD2-4AC5-9B41-9B6F21403146}">
      <dsp:nvSpPr>
        <dsp:cNvPr id="0" name=""/>
        <dsp:cNvSpPr/>
      </dsp:nvSpPr>
      <dsp:spPr>
        <a:xfrm>
          <a:off x="453391" y="133021"/>
          <a:ext cx="6987540" cy="100368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112" tIns="0" rIns="264112" bIns="0" numCol="1" spcCol="1270" anchor="ctr" anchorCtr="0">
          <a:noAutofit/>
        </a:bodyPr>
        <a:lstStyle/>
        <a:p>
          <a:pPr lvl="0" algn="l" defTabSz="1511300">
            <a:lnSpc>
              <a:spcPct val="90000"/>
            </a:lnSpc>
            <a:spcBef>
              <a:spcPct val="0"/>
            </a:spcBef>
            <a:spcAft>
              <a:spcPct val="35000"/>
            </a:spcAft>
          </a:pPr>
          <a:r>
            <a:rPr lang="en-US" sz="3400" kern="1200" dirty="0" smtClean="0"/>
            <a:t> Fall</a:t>
          </a:r>
          <a:endParaRPr lang="en-US" sz="3400" kern="1200" dirty="0"/>
        </a:p>
      </dsp:txBody>
      <dsp:txXfrm>
        <a:off x="502387" y="182017"/>
        <a:ext cx="6889548" cy="905688"/>
      </dsp:txXfrm>
    </dsp:sp>
    <dsp:sp modelId="{74764B81-3D37-443B-AFA5-9FCEE2BDAC56}">
      <dsp:nvSpPr>
        <dsp:cNvPr id="0" name=""/>
        <dsp:cNvSpPr/>
      </dsp:nvSpPr>
      <dsp:spPr>
        <a:xfrm>
          <a:off x="0" y="2108520"/>
          <a:ext cx="9982200" cy="856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702CDA-3570-40E3-871A-C475CB2A3AA0}">
      <dsp:nvSpPr>
        <dsp:cNvPr id="0" name=""/>
        <dsp:cNvSpPr/>
      </dsp:nvSpPr>
      <dsp:spPr>
        <a:xfrm>
          <a:off x="453391" y="1618111"/>
          <a:ext cx="6987540" cy="100368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112" tIns="0" rIns="264112" bIns="0" numCol="1" spcCol="1270" anchor="ctr" anchorCtr="0">
          <a:noAutofit/>
        </a:bodyPr>
        <a:lstStyle/>
        <a:p>
          <a:pPr lvl="0" algn="l" defTabSz="1511300">
            <a:lnSpc>
              <a:spcPct val="90000"/>
            </a:lnSpc>
            <a:spcBef>
              <a:spcPct val="0"/>
            </a:spcBef>
            <a:spcAft>
              <a:spcPct val="35000"/>
            </a:spcAft>
          </a:pPr>
          <a:r>
            <a:rPr lang="en-US" sz="3400" kern="1200" dirty="0" smtClean="0"/>
            <a:t>Winter</a:t>
          </a:r>
          <a:endParaRPr lang="en-US" sz="3400" kern="1200" dirty="0"/>
        </a:p>
      </dsp:txBody>
      <dsp:txXfrm>
        <a:off x="502387" y="1667107"/>
        <a:ext cx="6889548" cy="905688"/>
      </dsp:txXfrm>
    </dsp:sp>
    <dsp:sp modelId="{A8ABB75E-EC0E-478F-90C5-637F89AE08F8}">
      <dsp:nvSpPr>
        <dsp:cNvPr id="0" name=""/>
        <dsp:cNvSpPr/>
      </dsp:nvSpPr>
      <dsp:spPr>
        <a:xfrm>
          <a:off x="0" y="3650760"/>
          <a:ext cx="9982200" cy="856800"/>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18F4D-0794-4CFA-ABB7-DFBE693BA66A}">
      <dsp:nvSpPr>
        <dsp:cNvPr id="0" name=""/>
        <dsp:cNvSpPr/>
      </dsp:nvSpPr>
      <dsp:spPr>
        <a:xfrm>
          <a:off x="499110" y="3148920"/>
          <a:ext cx="6987540" cy="100368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112" tIns="0" rIns="264112" bIns="0" numCol="1" spcCol="1270" anchor="ctr" anchorCtr="0">
          <a:noAutofit/>
        </a:bodyPr>
        <a:lstStyle/>
        <a:p>
          <a:pPr lvl="0" algn="l" defTabSz="1511300">
            <a:lnSpc>
              <a:spcPct val="90000"/>
            </a:lnSpc>
            <a:spcBef>
              <a:spcPct val="0"/>
            </a:spcBef>
            <a:spcAft>
              <a:spcPct val="35000"/>
            </a:spcAft>
          </a:pPr>
          <a:r>
            <a:rPr lang="en-US" sz="3400" kern="1200" dirty="0" smtClean="0"/>
            <a:t>Spring </a:t>
          </a:r>
          <a:endParaRPr lang="en-US" sz="3400" kern="1200" dirty="0"/>
        </a:p>
      </dsp:txBody>
      <dsp:txXfrm>
        <a:off x="548106" y="3197916"/>
        <a:ext cx="6889548"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A6EFC-3844-48BB-881B-A7281617BD23}">
      <dsp:nvSpPr>
        <dsp:cNvPr id="0" name=""/>
        <dsp:cNvSpPr/>
      </dsp:nvSpPr>
      <dsp:spPr>
        <a:xfrm>
          <a:off x="3723084" y="1017984"/>
          <a:ext cx="2536031" cy="2536031"/>
        </a:xfrm>
        <a:prstGeom prst="ellipse">
          <a:avLst/>
        </a:prstGeom>
        <a:solidFill>
          <a:srgbClr val="00B0F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2933700">
            <a:lnSpc>
              <a:spcPct val="90000"/>
            </a:lnSpc>
            <a:spcBef>
              <a:spcPct val="0"/>
            </a:spcBef>
            <a:spcAft>
              <a:spcPct val="35000"/>
            </a:spcAft>
          </a:pPr>
          <a:r>
            <a:rPr lang="en-US" sz="6600" kern="1200" dirty="0" smtClean="0"/>
            <a:t>3/4</a:t>
          </a:r>
          <a:endParaRPr lang="en-US" sz="6600" kern="1200" dirty="0"/>
        </a:p>
      </dsp:txBody>
      <dsp:txXfrm>
        <a:off x="4094477" y="1389377"/>
        <a:ext cx="1793245" cy="1793245"/>
      </dsp:txXfrm>
    </dsp:sp>
    <dsp:sp modelId="{A9325CF0-9F16-4DAB-BF8A-84E2DFA909DA}">
      <dsp:nvSpPr>
        <dsp:cNvPr id="0" name=""/>
        <dsp:cNvSpPr/>
      </dsp:nvSpPr>
      <dsp:spPr>
        <a:xfrm>
          <a:off x="4357092" y="452"/>
          <a:ext cx="1268015" cy="1268015"/>
        </a:xfrm>
        <a:prstGeom prst="ellipse">
          <a:avLst/>
        </a:prstGeom>
        <a:solidFill>
          <a:srgbClr val="FF0066">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Accuracy</a:t>
          </a:r>
          <a:endParaRPr lang="en-US" sz="1400" b="1" kern="1200" dirty="0"/>
        </a:p>
      </dsp:txBody>
      <dsp:txXfrm>
        <a:off x="4542788" y="186148"/>
        <a:ext cx="896623" cy="896623"/>
      </dsp:txXfrm>
    </dsp:sp>
    <dsp:sp modelId="{C3F22CAE-8941-4FEF-B1EB-5D0D2DA1346E}">
      <dsp:nvSpPr>
        <dsp:cNvPr id="0" name=""/>
        <dsp:cNvSpPr/>
      </dsp:nvSpPr>
      <dsp:spPr>
        <a:xfrm>
          <a:off x="5985767" y="1640556"/>
          <a:ext cx="1268015" cy="1268015"/>
        </a:xfrm>
        <a:prstGeom prst="ellipse">
          <a:avLst/>
        </a:prstGeom>
        <a:solidFill>
          <a:srgbClr val="FF0066">
            <a:alpha val="49804"/>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Spelling</a:t>
          </a:r>
          <a:endParaRPr lang="en-US" sz="1400" b="1" kern="1200" dirty="0"/>
        </a:p>
      </dsp:txBody>
      <dsp:txXfrm>
        <a:off x="6171463" y="1826252"/>
        <a:ext cx="896623" cy="896623"/>
      </dsp:txXfrm>
    </dsp:sp>
    <dsp:sp modelId="{887F3EC1-0BBF-44FB-9C6F-F9DB7292C6AE}">
      <dsp:nvSpPr>
        <dsp:cNvPr id="0" name=""/>
        <dsp:cNvSpPr/>
      </dsp:nvSpPr>
      <dsp:spPr>
        <a:xfrm>
          <a:off x="4357092" y="3303531"/>
          <a:ext cx="1268015" cy="1268015"/>
        </a:xfrm>
        <a:prstGeom prst="ellipse">
          <a:avLst/>
        </a:prstGeom>
        <a:solidFill>
          <a:srgbClr val="FF0066">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Decoding</a:t>
          </a:r>
          <a:endParaRPr lang="en-US" sz="1400" b="1" kern="1200" dirty="0"/>
        </a:p>
      </dsp:txBody>
      <dsp:txXfrm>
        <a:off x="4542788" y="3489227"/>
        <a:ext cx="896623" cy="896623"/>
      </dsp:txXfrm>
    </dsp:sp>
    <dsp:sp modelId="{0C004AD9-C380-4E2F-A2BA-CD03CBD36822}">
      <dsp:nvSpPr>
        <dsp:cNvPr id="0" name=""/>
        <dsp:cNvSpPr/>
      </dsp:nvSpPr>
      <dsp:spPr>
        <a:xfrm>
          <a:off x="2705552" y="1651992"/>
          <a:ext cx="1268015" cy="1268015"/>
        </a:xfrm>
        <a:prstGeom prst="ellipse">
          <a:avLst/>
        </a:prstGeom>
        <a:solidFill>
          <a:srgbClr val="FF0066">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Sight Words</a:t>
          </a:r>
          <a:endParaRPr lang="en-US" sz="1400" b="1" kern="1200" dirty="0"/>
        </a:p>
      </dsp:txBody>
      <dsp:txXfrm>
        <a:off x="2891248" y="1837688"/>
        <a:ext cx="896623" cy="8966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1/25/17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1/25/17</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Char char="•"/>
            </a:pPr>
            <a:r>
              <a:rPr lang="en-US" sz="1800" dirty="0" smtClean="0"/>
              <a:t>WORDLE</a:t>
            </a:r>
          </a:p>
          <a:p>
            <a:pPr eaLnBrk="1" hangingPunct="1">
              <a:buFont typeface="Arial" pitchFamily="34" charset="0"/>
              <a:buChar char="•"/>
            </a:pPr>
            <a:r>
              <a:rPr lang="en-US" sz="1800" dirty="0" smtClean="0"/>
              <a:t>Dyslexia is defined in the AAC as a specific learning challenge characterized by difficulties with word recognition, poor spelling and poor decoding abilities. Secondary consequences may include problems in reading comprehension and fewer reading experiences that can impede vocabulary growth and background knowledge development. ON October 8, 2015, the State board of education voted to amend Rule 290-3-1-.02 of the Alabama Administrative Code, to include guidance on supporting students with dyslexia and students exhibiting characteristics of dyslexia. </a:t>
            </a:r>
          </a:p>
        </p:txBody>
      </p:sp>
      <p:sp>
        <p:nvSpPr>
          <p:cNvPr id="4" name="Slide Number Placeholder 3"/>
          <p:cNvSpPr>
            <a:spLocks noGrp="1"/>
          </p:cNvSpPr>
          <p:nvPr>
            <p:ph type="sldNum" sz="quarter" idx="5"/>
          </p:nvPr>
        </p:nvSpPr>
        <p:spPr/>
        <p:txBody>
          <a:bodyPr/>
          <a:lstStyle/>
          <a:p>
            <a:pPr>
              <a:defRPr/>
            </a:pPr>
            <a:fld id="{8F116335-E7F9-4E95-BD94-81F1A67AEB68}" type="slidenum">
              <a:rPr lang="en-US" smtClean="0"/>
              <a:pPr>
                <a:defRPr/>
              </a:pPr>
              <a:t>4</a:t>
            </a:fld>
            <a:endParaRPr lang="en-US" dirty="0"/>
          </a:p>
        </p:txBody>
      </p:sp>
    </p:spTree>
    <p:extLst>
      <p:ext uri="{BB962C8B-B14F-4D97-AF65-F5344CB8AC3E}">
        <p14:creationId xmlns:p14="http://schemas.microsoft.com/office/powerpoint/2010/main" val="423440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None/>
            </a:pPr>
            <a:r>
              <a:rPr lang="en-US" sz="1800" b="1" dirty="0" smtClean="0"/>
              <a:t>The screening data should be analyzed by the problem-solving team to determine the next steps. PST guidance could include suggestions of </a:t>
            </a:r>
            <a:r>
              <a:rPr lang="en-US" sz="1800" b="1" dirty="0"/>
              <a:t>a</a:t>
            </a:r>
            <a:r>
              <a:rPr lang="en-US" sz="1800" b="1" dirty="0" smtClean="0"/>
              <a:t>ppropriate tiered interventions, including interventions designed to address dyslexia or appropriate accommodations. Again, this is not a new process. The amendments to the Alabama Administrative Code simply outline appropriate strategies for supporting students who exhibit characteristics of dyslexia; however, decisions about all students are made during this process of determining the services needed within the tiered framework.  </a:t>
            </a:r>
          </a:p>
        </p:txBody>
      </p:sp>
      <p:sp>
        <p:nvSpPr>
          <p:cNvPr id="4" name="Slide Number Placeholder 3"/>
          <p:cNvSpPr>
            <a:spLocks noGrp="1"/>
          </p:cNvSpPr>
          <p:nvPr>
            <p:ph type="sldNum" sz="quarter" idx="5"/>
          </p:nvPr>
        </p:nvSpPr>
        <p:spPr/>
        <p:txBody>
          <a:bodyPr/>
          <a:lstStyle/>
          <a:p>
            <a:pPr>
              <a:defRPr/>
            </a:pPr>
            <a:fld id="{8F116335-E7F9-4E95-BD94-81F1A67AEB68}" type="slidenum">
              <a:rPr lang="en-US" smtClean="0"/>
              <a:pPr>
                <a:defRPr/>
              </a:pPr>
              <a:t>8</a:t>
            </a:fld>
            <a:endParaRPr lang="en-US" dirty="0"/>
          </a:p>
        </p:txBody>
      </p:sp>
    </p:spTree>
    <p:extLst>
      <p:ext uri="{BB962C8B-B14F-4D97-AF65-F5344CB8AC3E}">
        <p14:creationId xmlns:p14="http://schemas.microsoft.com/office/powerpoint/2010/main" val="267348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Kindergarten</a:t>
            </a:r>
            <a:r>
              <a:rPr lang="en-US" baseline="0" dirty="0" smtClean="0"/>
              <a:t> students who fail the universal reading screening in the fall should be provided with tiered intervention as determined by the Problem Solving Team.  Dyslexia-specific screening for students in Kindergarten should not be conducted prior to December of the Kindergarten year (winter benchmark period).  Kindergarten students who fail the screening at mid-year, should be screened for the following skills:</a:t>
            </a:r>
          </a:p>
          <a:p>
            <a:pPr marL="171450" indent="-171450">
              <a:buFont typeface="Arial" panose="020B0604020202020204" pitchFamily="34" charset="0"/>
              <a:buChar char="•"/>
            </a:pPr>
            <a:r>
              <a:rPr lang="en-US" baseline="0" dirty="0" smtClean="0"/>
              <a:t>Letter naming fluency</a:t>
            </a:r>
          </a:p>
          <a:p>
            <a:pPr marL="171450" indent="-171450">
              <a:buFont typeface="Arial" panose="020B0604020202020204" pitchFamily="34" charset="0"/>
              <a:buChar char="•"/>
            </a:pPr>
            <a:r>
              <a:rPr lang="en-US" baseline="0" dirty="0" smtClean="0"/>
              <a:t>Letter-sound correspondence</a:t>
            </a:r>
          </a:p>
          <a:p>
            <a:pPr marL="171450" indent="-171450">
              <a:buFont typeface="Arial" panose="020B0604020202020204" pitchFamily="34" charset="0"/>
              <a:buChar char="•"/>
            </a:pPr>
            <a:r>
              <a:rPr lang="en-US" baseline="0" dirty="0" smtClean="0"/>
              <a:t>Phoneme segmentation</a:t>
            </a:r>
          </a:p>
          <a:p>
            <a:pPr marL="171450" indent="-171450">
              <a:buFont typeface="Arial" panose="020B0604020202020204" pitchFamily="34" charset="0"/>
              <a:buChar char="•"/>
            </a:pPr>
            <a:r>
              <a:rPr lang="en-US" baseline="0" dirty="0" smtClean="0"/>
              <a:t>Nonsense Word fluency</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Problem Solving Team will review all available data and determine students’ intervention needs.</a:t>
            </a:r>
            <a:endParaRPr lang="en-US" dirty="0" smtClean="0"/>
          </a:p>
          <a:p>
            <a:endParaRPr lang="en-US" dirty="0" smtClean="0"/>
          </a:p>
          <a:p>
            <a:r>
              <a:rPr lang="en-US" dirty="0" smtClean="0"/>
              <a:t>Dyslexia-specific</a:t>
            </a:r>
            <a:r>
              <a:rPr lang="en-US" baseline="0" dirty="0" smtClean="0"/>
              <a:t> screening </a:t>
            </a:r>
            <a:r>
              <a:rPr lang="en-US" u="sng" baseline="0" dirty="0" smtClean="0"/>
              <a:t>for students in Grades 1-12 </a:t>
            </a:r>
            <a:r>
              <a:rPr lang="en-US" baseline="0" dirty="0" smtClean="0"/>
              <a:t>should provide the students with an opportunity to demonstrate</a:t>
            </a:r>
          </a:p>
          <a:p>
            <a:pPr marL="171450" indent="-171450">
              <a:buFont typeface="Arial" panose="020B0604020202020204" pitchFamily="34" charset="0"/>
              <a:buChar char="•"/>
            </a:pPr>
            <a:r>
              <a:rPr lang="en-US" baseline="0" dirty="0" smtClean="0"/>
              <a:t>Accuracy of word reading in on-grade-level text</a:t>
            </a:r>
          </a:p>
          <a:p>
            <a:pPr marL="171450" indent="-171450">
              <a:buFont typeface="Arial" panose="020B0604020202020204" pitchFamily="34" charset="0"/>
              <a:buChar char="•"/>
            </a:pPr>
            <a:r>
              <a:rPr lang="en-US" baseline="0" dirty="0" smtClean="0"/>
              <a:t>Phonemic decoding efficiency skills (decoding nonsense words)</a:t>
            </a:r>
          </a:p>
          <a:p>
            <a:pPr marL="171450" indent="-171450">
              <a:buFont typeface="Arial" panose="020B0604020202020204" pitchFamily="34" charset="0"/>
              <a:buChar char="•"/>
            </a:pPr>
            <a:r>
              <a:rPr lang="en-US" baseline="0" dirty="0" smtClean="0"/>
              <a:t>Sight word efficiency skills</a:t>
            </a:r>
          </a:p>
          <a:p>
            <a:pPr marL="171450" indent="-171450">
              <a:buFont typeface="Arial" panose="020B0604020202020204" pitchFamily="34" charset="0"/>
              <a:buChar char="•"/>
            </a:pPr>
            <a:r>
              <a:rPr lang="en-US" baseline="0" dirty="0" smtClean="0"/>
              <a:t>Spelling skills</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362975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02B9795-92DC-40DC-A1CA-9A4B349D7824}" type="datetimeFigureOut">
              <a:rPr lang="en-US"/>
              <a:t>1/25/17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1/25/17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1/25/17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1/25/17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1/25/17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1/25/17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1/25/17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1/25/17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1/25/17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1/25/17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1/25/17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1/25/17</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8.png"/><Relationship Id="rId5"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9.png"/><Relationship Id="rId5"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0.png"/><Relationship Id="rId5"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4.JPG"/><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2.xml"/><Relationship Id="rId5" Type="http://schemas.openxmlformats.org/officeDocument/2006/relationships/image" Target="../media/image6.jpeg"/><Relationship Id="rId6" Type="http://schemas.openxmlformats.org/officeDocument/2006/relationships/image" Target="../media/image3.png"/><Relationship Id="rId1" Type="http://schemas.openxmlformats.org/officeDocument/2006/relationships/video" Target="https://www.youtube.com/embed/zafiGBrFkRM" TargetMode="External"/><Relationship Id="rId2"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7.jpeg"/><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noAutofit/>
          </a:bodyPr>
          <a:lstStyle/>
          <a:p>
            <a:pPr algn="ctr"/>
            <a:r>
              <a:rPr lang="en-US" sz="5400" dirty="0" smtClean="0"/>
              <a:t>Parent Information Session</a:t>
            </a:r>
            <a:endParaRPr lang="en-US" sz="5400" dirty="0"/>
          </a:p>
        </p:txBody>
      </p:sp>
      <p:sp>
        <p:nvSpPr>
          <p:cNvPr id="7" name="Subtitle 6"/>
          <p:cNvSpPr>
            <a:spLocks noGrp="1"/>
          </p:cNvSpPr>
          <p:nvPr>
            <p:ph type="subTitle" idx="1"/>
          </p:nvPr>
        </p:nvSpPr>
        <p:spPr/>
        <p:txBody>
          <a:bodyPr/>
          <a:lstStyle/>
          <a:p>
            <a:pPr algn="ctr"/>
            <a:endParaRPr lang="en-US" dirty="0" smtClean="0"/>
          </a:p>
        </p:txBody>
      </p:sp>
      <p:pic>
        <p:nvPicPr>
          <p:cNvPr id="4" name="Picture Placeholder 3" descr="Open book on table, blurred shelves of books in background" title="Sample Picture"/>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8890" r="8890"/>
          <a:stretch>
            <a:fillRect/>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104900" y="2947594"/>
            <a:ext cx="4919472" cy="3224605"/>
          </a:xfrm>
        </p:spPr>
        <p:txBody>
          <a:bodyPr>
            <a:normAutofit/>
          </a:bodyPr>
          <a:lstStyle/>
          <a:p>
            <a:r>
              <a:rPr lang="en-US" sz="2800" dirty="0" smtClean="0">
                <a:solidFill>
                  <a:schemeClr val="tx2"/>
                </a:solidFill>
              </a:rPr>
              <a:t>Letter Naming Skills</a:t>
            </a:r>
          </a:p>
          <a:p>
            <a:r>
              <a:rPr lang="en-US" sz="2800" dirty="0" smtClean="0">
                <a:solidFill>
                  <a:schemeClr val="tx2"/>
                </a:solidFill>
              </a:rPr>
              <a:t>Letter-sound Skills</a:t>
            </a:r>
          </a:p>
          <a:p>
            <a:r>
              <a:rPr lang="en-US" sz="2800" dirty="0" smtClean="0">
                <a:solidFill>
                  <a:schemeClr val="tx2"/>
                </a:solidFill>
              </a:rPr>
              <a:t>Phoneme Segmentation</a:t>
            </a:r>
          </a:p>
          <a:p>
            <a:r>
              <a:rPr lang="en-US" sz="2800" dirty="0" smtClean="0">
                <a:solidFill>
                  <a:schemeClr val="tx2"/>
                </a:solidFill>
              </a:rPr>
              <a:t>Nonsense Word Fluency</a:t>
            </a:r>
            <a:endParaRPr lang="en-US" sz="2800" dirty="0">
              <a:solidFill>
                <a:schemeClr val="tx2"/>
              </a:solidFill>
            </a:endParaRPr>
          </a:p>
        </p:txBody>
      </p:sp>
      <p:sp>
        <p:nvSpPr>
          <p:cNvPr id="4" name="TextBox 3"/>
          <p:cNvSpPr txBox="1"/>
          <p:nvPr/>
        </p:nvSpPr>
        <p:spPr>
          <a:xfrm>
            <a:off x="468085" y="620486"/>
            <a:ext cx="11268507" cy="1200329"/>
          </a:xfrm>
          <a:prstGeom prst="rect">
            <a:avLst/>
          </a:prstGeom>
          <a:noFill/>
        </p:spPr>
        <p:txBody>
          <a:bodyPr wrap="square" rtlCol="0">
            <a:spAutoFit/>
          </a:bodyPr>
          <a:lstStyle/>
          <a:p>
            <a:r>
              <a:rPr lang="en-US" sz="36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Skills Included in </a:t>
            </a:r>
          </a:p>
          <a:p>
            <a:r>
              <a:rPr lang="en-US" sz="36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Dyslexia-Specific Screening</a:t>
            </a:r>
            <a:endParaRPr lang="en-US" sz="3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p:cNvSpPr>
            <a:spLocks noGrp="1"/>
          </p:cNvSpPr>
          <p:nvPr>
            <p:ph type="body" idx="1"/>
          </p:nvPr>
        </p:nvSpPr>
        <p:spPr>
          <a:xfrm>
            <a:off x="1040354" y="2073537"/>
            <a:ext cx="4919472" cy="823912"/>
          </a:xfrm>
        </p:spPr>
        <p:txBody>
          <a:bodyPr>
            <a:normAutofit/>
          </a:bodyPr>
          <a:lstStyle/>
          <a:p>
            <a:pPr marL="45720"/>
            <a:r>
              <a:rPr lang="en-US" sz="3600" u="sng" dirty="0">
                <a:solidFill>
                  <a:schemeClr val="tx2"/>
                </a:solidFill>
              </a:rPr>
              <a:t>Kindergarten</a:t>
            </a:r>
            <a:r>
              <a:rPr lang="en-US" sz="3600" dirty="0"/>
              <a:t> </a:t>
            </a:r>
          </a:p>
        </p:txBody>
      </p:sp>
      <p:sp>
        <p:nvSpPr>
          <p:cNvPr id="7" name="Text Placeholder 4"/>
          <p:cNvSpPr>
            <a:spLocks noGrp="1"/>
          </p:cNvSpPr>
          <p:nvPr>
            <p:ph type="body" idx="1"/>
          </p:nvPr>
        </p:nvSpPr>
        <p:spPr>
          <a:xfrm>
            <a:off x="6773219" y="2127325"/>
            <a:ext cx="4572000" cy="758952"/>
          </a:xfrm>
        </p:spPr>
        <p:txBody>
          <a:bodyPr>
            <a:normAutofit/>
          </a:bodyPr>
          <a:lstStyle/>
          <a:p>
            <a:pPr marL="45720"/>
            <a:r>
              <a:rPr lang="en-US" sz="3600" u="sng" dirty="0" smtClean="0">
                <a:solidFill>
                  <a:schemeClr val="tx2"/>
                </a:solidFill>
              </a:rPr>
              <a:t>Grades 1-12</a:t>
            </a:r>
            <a:endParaRPr lang="en-US" sz="3600" u="sng" dirty="0">
              <a:solidFill>
                <a:schemeClr val="tx2"/>
              </a:solidFill>
            </a:endParaRPr>
          </a:p>
        </p:txBody>
      </p:sp>
      <p:sp>
        <p:nvSpPr>
          <p:cNvPr id="9" name="Content Placeholder 2"/>
          <p:cNvSpPr>
            <a:spLocks noGrp="1"/>
          </p:cNvSpPr>
          <p:nvPr>
            <p:ph sz="half" idx="2"/>
          </p:nvPr>
        </p:nvSpPr>
        <p:spPr>
          <a:xfrm>
            <a:off x="6767649" y="2926080"/>
            <a:ext cx="4572000" cy="3017520"/>
          </a:xfrm>
        </p:spPr>
        <p:txBody>
          <a:bodyPr>
            <a:normAutofit lnSpcReduction="10000"/>
          </a:bodyPr>
          <a:lstStyle/>
          <a:p>
            <a:r>
              <a:rPr lang="en-US" sz="2800" dirty="0" smtClean="0">
                <a:solidFill>
                  <a:schemeClr val="tx2"/>
                </a:solidFill>
              </a:rPr>
              <a:t>92% </a:t>
            </a:r>
            <a:r>
              <a:rPr lang="en-US" sz="2800" dirty="0">
                <a:solidFill>
                  <a:schemeClr val="tx2"/>
                </a:solidFill>
              </a:rPr>
              <a:t>Accuracy on Grade-Level Text</a:t>
            </a:r>
          </a:p>
          <a:p>
            <a:r>
              <a:rPr lang="en-US" sz="2800" dirty="0" smtClean="0">
                <a:solidFill>
                  <a:schemeClr val="tx2"/>
                </a:solidFill>
              </a:rPr>
              <a:t>Spelling Skills</a:t>
            </a:r>
            <a:endParaRPr lang="en-US" sz="2800" dirty="0">
              <a:solidFill>
                <a:schemeClr val="tx2"/>
              </a:solidFill>
            </a:endParaRPr>
          </a:p>
          <a:p>
            <a:r>
              <a:rPr lang="en-US" sz="2800" dirty="0" smtClean="0">
                <a:solidFill>
                  <a:schemeClr val="tx2"/>
                </a:solidFill>
              </a:rPr>
              <a:t>Phonemic Decoding Skills</a:t>
            </a:r>
          </a:p>
          <a:p>
            <a:r>
              <a:rPr lang="en-US" sz="2800" dirty="0" smtClean="0">
                <a:solidFill>
                  <a:schemeClr val="tx2"/>
                </a:solidFill>
              </a:rPr>
              <a:t>Sight Word Efficiency Skills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215753"/>
      </p:ext>
    </p:extLst>
  </p:cSld>
  <p:clrMapOvr>
    <a:masterClrMapping/>
  </p:clrMapOvr>
  <mc:AlternateContent xmlns:mc="http://schemas.openxmlformats.org/markup-compatibility/2006" xmlns:p14="http://schemas.microsoft.com/office/powerpoint/2010/main">
    <mc:Choice Requires="p14">
      <p:transition spd="med" p14:dur="700" advTm="57812">
        <p:fade/>
      </p:transition>
    </mc:Choice>
    <mc:Fallback xmlns="">
      <p:transition spd="med" advTm="5781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Dyslexia Screening</a:t>
            </a:r>
            <a:endParaRPr lang="en-US" sz="5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8538214"/>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59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solidFill>
                  <a:schemeClr val="tx2"/>
                </a:solidFill>
              </a:rPr>
              <a:t>Parent Notification Letter</a:t>
            </a:r>
            <a:endParaRPr lang="en-US" sz="4800" dirty="0">
              <a:solidFill>
                <a:schemeClr val="tx2"/>
              </a:solidFill>
            </a:endParaRPr>
          </a:p>
        </p:txBody>
      </p:sp>
      <p:pic>
        <p:nvPicPr>
          <p:cNvPr id="5" name="Content Placeholder 4"/>
          <p:cNvPicPr>
            <a:picLocks noGrp="1" noChangeAspect="1"/>
          </p:cNvPicPr>
          <p:nvPr>
            <p:ph idx="1"/>
          </p:nvPr>
        </p:nvPicPr>
        <p:blipFill>
          <a:blip r:embed="rId4"/>
          <a:stretch>
            <a:fillRect/>
          </a:stretch>
        </p:blipFill>
        <p:spPr>
          <a:xfrm>
            <a:off x="6000606" y="1600200"/>
            <a:ext cx="4727863" cy="4572000"/>
          </a:xfrm>
          <a:prstGeom prst="rect">
            <a:avLst/>
          </a:prstGeom>
        </p:spPr>
      </p:pic>
      <p:sp>
        <p:nvSpPr>
          <p:cNvPr id="6" name="Text Placeholder 5"/>
          <p:cNvSpPr>
            <a:spLocks noGrp="1"/>
          </p:cNvSpPr>
          <p:nvPr>
            <p:ph type="body" sz="half" idx="2"/>
          </p:nvPr>
        </p:nvSpPr>
        <p:spPr/>
        <p:txBody>
          <a:bodyPr>
            <a:normAutofit lnSpcReduction="10000"/>
          </a:bodyPr>
          <a:lstStyle/>
          <a:p>
            <a:endParaRPr lang="en-US" dirty="0"/>
          </a:p>
          <a:p>
            <a:pPr marL="457200" indent="-457200">
              <a:buFont typeface="+mj-lt"/>
              <a:buAutoNum type="arabicPeriod"/>
            </a:pPr>
            <a:r>
              <a:rPr lang="en-US" sz="2400" dirty="0" smtClean="0">
                <a:solidFill>
                  <a:schemeClr val="tx2"/>
                </a:solidFill>
              </a:rPr>
              <a:t>Parents must be notified of the results.</a:t>
            </a:r>
          </a:p>
          <a:p>
            <a:pPr marL="457200" indent="-457200">
              <a:buFont typeface="+mj-lt"/>
              <a:buAutoNum type="arabicPeriod"/>
            </a:pPr>
            <a:r>
              <a:rPr lang="en-US" sz="2400" dirty="0" smtClean="0">
                <a:solidFill>
                  <a:schemeClr val="tx2"/>
                </a:solidFill>
              </a:rPr>
              <a:t>Parents will receive progress reports of their child’s progress.</a:t>
            </a:r>
          </a:p>
          <a:p>
            <a:pPr marL="457200" indent="-457200">
              <a:buFont typeface="+mj-lt"/>
              <a:buAutoNum type="arabicPeriod"/>
            </a:pPr>
            <a:r>
              <a:rPr lang="en-US" sz="2400" dirty="0" smtClean="0">
                <a:solidFill>
                  <a:schemeClr val="tx2"/>
                </a:solidFill>
              </a:rPr>
              <a:t>The Problem Solving Team will monitor the progress of the instruction, interventions, and rate of improvement of the child identified with characteristics of dyslexia.</a:t>
            </a:r>
          </a:p>
          <a:p>
            <a:pPr marL="457200" indent="-457200">
              <a:buFont typeface="+mj-lt"/>
              <a:buAutoNum type="arabicPeriod"/>
            </a:pPr>
            <a:endParaRPr lang="en-US" sz="2400" dirty="0" smtClean="0"/>
          </a:p>
          <a:p>
            <a:endParaRPr lang="en-US" dirty="0" smtClean="0"/>
          </a:p>
          <a:p>
            <a:pPr marL="285750" indent="-285750">
              <a:buFont typeface="Arial" panose="020B0604020202020204" pitchFamily="34" charset="0"/>
              <a:buChar char="•"/>
            </a:pP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5582" y="5867400"/>
            <a:ext cx="609600" cy="609600"/>
          </a:xfrm>
          <a:prstGeom prst="rect">
            <a:avLst/>
          </a:prstGeom>
        </p:spPr>
      </p:pic>
    </p:spTree>
    <p:extLst>
      <p:ext uri="{BB962C8B-B14F-4D97-AF65-F5344CB8AC3E}">
        <p14:creationId xmlns:p14="http://schemas.microsoft.com/office/powerpoint/2010/main" val="144666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dirty="0" smtClean="0">
                <a:solidFill>
                  <a:schemeClr val="tx2"/>
                </a:solidFill>
              </a:rPr>
              <a:t>What’s Next?</a:t>
            </a:r>
            <a:endParaRPr lang="en-US" sz="4000" dirty="0">
              <a:solidFill>
                <a:schemeClr val="tx2"/>
              </a:solidFill>
            </a:endParaRPr>
          </a:p>
        </p:txBody>
      </p:sp>
      <p:sp>
        <p:nvSpPr>
          <p:cNvPr id="6" name="Content Placeholder 5"/>
          <p:cNvSpPr>
            <a:spLocks noGrp="1"/>
          </p:cNvSpPr>
          <p:nvPr>
            <p:ph idx="1"/>
          </p:nvPr>
        </p:nvSpPr>
        <p:spPr/>
        <p:txBody>
          <a:bodyPr>
            <a:normAutofit fontScale="92500" lnSpcReduction="10000"/>
          </a:bodyPr>
          <a:lstStyle/>
          <a:p>
            <a:r>
              <a:rPr lang="en-US" sz="3600" dirty="0" smtClean="0">
                <a:solidFill>
                  <a:schemeClr val="tx2"/>
                </a:solidFill>
              </a:rPr>
              <a:t>Students scoring 2/4 dyslexic tendencies or less will receive direct, explicit core instruction and interventions in the regular classroom using multisensory strategies.</a:t>
            </a:r>
          </a:p>
          <a:p>
            <a:r>
              <a:rPr lang="en-US" sz="3600" dirty="0" smtClean="0">
                <a:solidFill>
                  <a:schemeClr val="tx2"/>
                </a:solidFill>
              </a:rPr>
              <a:t>Students scoring ¾ or 4/4 on the dyslexia screener will receive intervention, accommodations, and assistive technology support in a multisensory intervention. These students will be monitored by their Problem Solving Team throughout the school year.</a:t>
            </a:r>
          </a:p>
          <a:p>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5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solidFill>
                  <a:schemeClr val="tx2"/>
                </a:solidFill>
              </a:rPr>
              <a:t>What does multisensory instruction mean?</a:t>
            </a:r>
            <a:endParaRPr lang="en-US" sz="3600" dirty="0">
              <a:solidFill>
                <a:schemeClr val="tx2"/>
              </a:solidFill>
            </a:endParaRPr>
          </a:p>
        </p:txBody>
      </p:sp>
      <p:sp>
        <p:nvSpPr>
          <p:cNvPr id="5" name="Content Placeholder 4"/>
          <p:cNvSpPr>
            <a:spLocks noGrp="1"/>
          </p:cNvSpPr>
          <p:nvPr>
            <p:ph idx="1"/>
          </p:nvPr>
        </p:nvSpPr>
        <p:spPr/>
        <p:txBody>
          <a:bodyPr>
            <a:noAutofit/>
          </a:bodyPr>
          <a:lstStyle/>
          <a:p>
            <a:r>
              <a:rPr lang="en-US" sz="3600" dirty="0" smtClean="0">
                <a:solidFill>
                  <a:schemeClr val="tx2"/>
                </a:solidFill>
              </a:rPr>
              <a:t>MSLE- Multisensory Language Education Program</a:t>
            </a:r>
          </a:p>
          <a:p>
            <a:r>
              <a:rPr lang="en-US" sz="3600" dirty="0" smtClean="0">
                <a:solidFill>
                  <a:schemeClr val="tx2"/>
                </a:solidFill>
              </a:rPr>
              <a:t>Orton </a:t>
            </a:r>
            <a:r>
              <a:rPr lang="en-US" sz="3600" dirty="0" err="1" smtClean="0">
                <a:solidFill>
                  <a:schemeClr val="tx2"/>
                </a:solidFill>
              </a:rPr>
              <a:t>Gillingham</a:t>
            </a:r>
            <a:r>
              <a:rPr lang="en-US" sz="3600" dirty="0" smtClean="0">
                <a:solidFill>
                  <a:schemeClr val="tx2"/>
                </a:solidFill>
              </a:rPr>
              <a:t> Approach- VAKT Method</a:t>
            </a:r>
          </a:p>
          <a:p>
            <a:r>
              <a:rPr lang="en-US" sz="3600" dirty="0" smtClean="0">
                <a:solidFill>
                  <a:schemeClr val="tx2"/>
                </a:solidFill>
              </a:rPr>
              <a:t>Visual</a:t>
            </a:r>
          </a:p>
          <a:p>
            <a:r>
              <a:rPr lang="en-US" sz="3600" dirty="0" smtClean="0">
                <a:solidFill>
                  <a:schemeClr val="tx2"/>
                </a:solidFill>
              </a:rPr>
              <a:t>Auditory</a:t>
            </a:r>
          </a:p>
          <a:p>
            <a:r>
              <a:rPr lang="en-US" sz="3600" dirty="0" smtClean="0">
                <a:solidFill>
                  <a:schemeClr val="tx2"/>
                </a:solidFill>
              </a:rPr>
              <a:t>Kinesthetic</a:t>
            </a:r>
          </a:p>
          <a:p>
            <a:r>
              <a:rPr lang="en-US" sz="3600" dirty="0" smtClean="0">
                <a:solidFill>
                  <a:schemeClr val="tx2"/>
                </a:solidFill>
              </a:rPr>
              <a:t>Tactile</a:t>
            </a:r>
            <a:endParaRPr lang="en-US" sz="3600" dirty="0">
              <a:solidFill>
                <a:schemeClr val="tx2"/>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21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tx2"/>
                </a:solidFill>
              </a:rPr>
              <a:t>Common Parent Reactions</a:t>
            </a:r>
            <a:endParaRPr lang="en-US" sz="4400" dirty="0">
              <a:solidFill>
                <a:schemeClr val="tx2"/>
              </a:solidFill>
            </a:endParaRPr>
          </a:p>
        </p:txBody>
      </p:sp>
      <p:sp>
        <p:nvSpPr>
          <p:cNvPr id="3" name="Content Placeholder 2"/>
          <p:cNvSpPr>
            <a:spLocks noGrp="1"/>
          </p:cNvSpPr>
          <p:nvPr>
            <p:ph idx="1"/>
          </p:nvPr>
        </p:nvSpPr>
        <p:spPr/>
        <p:txBody>
          <a:bodyPr>
            <a:normAutofit fontScale="92500" lnSpcReduction="20000"/>
          </a:bodyPr>
          <a:lstStyle/>
          <a:p>
            <a:r>
              <a:rPr lang="en-US" sz="3200" dirty="0" smtClean="0">
                <a:solidFill>
                  <a:schemeClr val="tx2"/>
                </a:solidFill>
              </a:rPr>
              <a:t>Upset</a:t>
            </a:r>
          </a:p>
          <a:p>
            <a:r>
              <a:rPr lang="en-US" sz="3200" dirty="0" smtClean="0">
                <a:solidFill>
                  <a:schemeClr val="tx2"/>
                </a:solidFill>
              </a:rPr>
              <a:t>Sadness</a:t>
            </a:r>
          </a:p>
          <a:p>
            <a:r>
              <a:rPr lang="en-US" sz="3200" dirty="0" smtClean="0">
                <a:solidFill>
                  <a:schemeClr val="tx2"/>
                </a:solidFill>
              </a:rPr>
              <a:t>Shock</a:t>
            </a:r>
          </a:p>
          <a:p>
            <a:r>
              <a:rPr lang="en-US" sz="3200" dirty="0" smtClean="0">
                <a:solidFill>
                  <a:schemeClr val="tx2"/>
                </a:solidFill>
              </a:rPr>
              <a:t>Tears</a:t>
            </a:r>
          </a:p>
          <a:p>
            <a:r>
              <a:rPr lang="en-US" sz="3200" dirty="0" smtClean="0">
                <a:solidFill>
                  <a:schemeClr val="tx2"/>
                </a:solidFill>
              </a:rPr>
              <a:t>Overwhelmed</a:t>
            </a:r>
          </a:p>
          <a:p>
            <a:r>
              <a:rPr lang="en-US" sz="3500" dirty="0" smtClean="0">
                <a:solidFill>
                  <a:schemeClr val="tx2"/>
                </a:solidFill>
              </a:rPr>
              <a:t>Angry</a:t>
            </a:r>
          </a:p>
          <a:p>
            <a:r>
              <a:rPr lang="en-US" b="1" dirty="0" smtClean="0">
                <a:solidFill>
                  <a:schemeClr val="tx2"/>
                </a:solidFill>
              </a:rPr>
              <a:t>These are all common reactions to the information being presented, but remember </a:t>
            </a:r>
            <a:r>
              <a:rPr lang="en-US" sz="3000" b="1" dirty="0" smtClean="0">
                <a:solidFill>
                  <a:schemeClr val="tx2"/>
                </a:solidFill>
              </a:rPr>
              <a:t>this is </a:t>
            </a:r>
            <a:r>
              <a:rPr lang="en-US" sz="3000" b="1" u="sng" dirty="0" smtClean="0">
                <a:solidFill>
                  <a:schemeClr val="tx2"/>
                </a:solidFill>
              </a:rPr>
              <a:t>not a diagnosis</a:t>
            </a:r>
            <a:r>
              <a:rPr lang="en-US" sz="3000" b="1" dirty="0" smtClean="0">
                <a:solidFill>
                  <a:schemeClr val="tx2"/>
                </a:solidFill>
              </a:rPr>
              <a:t>. </a:t>
            </a:r>
            <a:r>
              <a:rPr lang="en-US" b="1" dirty="0" smtClean="0">
                <a:solidFill>
                  <a:schemeClr val="tx2"/>
                </a:solidFill>
              </a:rPr>
              <a:t>This is a preventative intervention model to catch students before they begin to fall behind in reading.</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6257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chemeClr val="tx2"/>
                </a:solidFill>
              </a:rPr>
              <a:t>What can you do?</a:t>
            </a:r>
            <a:endParaRPr lang="en-US" sz="5400" dirty="0">
              <a:solidFill>
                <a:schemeClr val="tx2"/>
              </a:solidFill>
            </a:endParaRPr>
          </a:p>
        </p:txBody>
      </p:sp>
      <p:sp>
        <p:nvSpPr>
          <p:cNvPr id="3" name="Content Placeholder 2"/>
          <p:cNvSpPr>
            <a:spLocks noGrp="1"/>
          </p:cNvSpPr>
          <p:nvPr>
            <p:ph idx="1"/>
          </p:nvPr>
        </p:nvSpPr>
        <p:spPr/>
        <p:txBody>
          <a:bodyPr>
            <a:normAutofit/>
          </a:bodyPr>
          <a:lstStyle/>
          <a:p>
            <a:r>
              <a:rPr lang="en-US" sz="2800" dirty="0" smtClean="0">
                <a:solidFill>
                  <a:schemeClr val="tx2"/>
                </a:solidFill>
              </a:rPr>
              <a:t>Be </a:t>
            </a:r>
            <a:r>
              <a:rPr lang="en-US" sz="2800" b="1" dirty="0" smtClean="0">
                <a:solidFill>
                  <a:schemeClr val="tx2"/>
                </a:solidFill>
              </a:rPr>
              <a:t>patient</a:t>
            </a:r>
            <a:r>
              <a:rPr lang="en-US" sz="2800" dirty="0" smtClean="0">
                <a:solidFill>
                  <a:schemeClr val="tx2"/>
                </a:solidFill>
              </a:rPr>
              <a:t> with your child. It may take them</a:t>
            </a:r>
            <a:r>
              <a:rPr lang="en-US" sz="2800" b="1" dirty="0">
                <a:solidFill>
                  <a:schemeClr val="tx2"/>
                </a:solidFill>
              </a:rPr>
              <a:t> </a:t>
            </a:r>
            <a:r>
              <a:rPr lang="en-US" sz="2800" b="1" dirty="0" smtClean="0">
                <a:solidFill>
                  <a:schemeClr val="tx2"/>
                </a:solidFill>
              </a:rPr>
              <a:t>longer </a:t>
            </a:r>
            <a:r>
              <a:rPr lang="en-US" sz="2800" dirty="0" smtClean="0">
                <a:solidFill>
                  <a:schemeClr val="tx2"/>
                </a:solidFill>
              </a:rPr>
              <a:t>to finish assignments, homework, and to learn concepts.</a:t>
            </a:r>
          </a:p>
          <a:p>
            <a:r>
              <a:rPr lang="en-US" sz="2800" dirty="0" smtClean="0">
                <a:solidFill>
                  <a:schemeClr val="tx2"/>
                </a:solidFill>
              </a:rPr>
              <a:t>Be encouraging and positive. Students often become frustrated, upset, and have self esteem issues as a result of this learning challenge. </a:t>
            </a:r>
          </a:p>
          <a:p>
            <a:r>
              <a:rPr lang="en-US" sz="2800" b="1" dirty="0" smtClean="0">
                <a:solidFill>
                  <a:schemeClr val="tx2"/>
                </a:solidFill>
              </a:rPr>
              <a:t>Communicate</a:t>
            </a:r>
            <a:r>
              <a:rPr lang="en-US" sz="2800" dirty="0" smtClean="0">
                <a:solidFill>
                  <a:schemeClr val="tx2"/>
                </a:solidFill>
              </a:rPr>
              <a:t> with your child’s teacher regularly.</a:t>
            </a:r>
          </a:p>
          <a:p>
            <a:r>
              <a:rPr lang="en-US" sz="2800" dirty="0" smtClean="0">
                <a:solidFill>
                  <a:schemeClr val="tx2"/>
                </a:solidFill>
              </a:rPr>
              <a:t>Ask your teacher to share multisensory strategies that you can use at home to support homework time.</a:t>
            </a:r>
          </a:p>
          <a:p>
            <a:r>
              <a:rPr lang="en-US" sz="2800" dirty="0" smtClean="0">
                <a:solidFill>
                  <a:schemeClr val="tx2"/>
                </a:solidFill>
              </a:rPr>
              <a:t>Don’t be afraid to ask questions.</a:t>
            </a:r>
          </a:p>
          <a:p>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38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Parent Resources</a:t>
            </a:r>
            <a:endParaRPr lang="en-US" sz="5400" b="1" dirty="0"/>
          </a:p>
        </p:txBody>
      </p:sp>
      <p:pic>
        <p:nvPicPr>
          <p:cNvPr id="8" name="Content Placeholder 7"/>
          <p:cNvPicPr>
            <a:picLocks noGrp="1" noChangeAspect="1"/>
          </p:cNvPicPr>
          <p:nvPr>
            <p:ph idx="1"/>
          </p:nvPr>
        </p:nvPicPr>
        <p:blipFill>
          <a:blip r:embed="rId4"/>
          <a:stretch>
            <a:fillRect/>
          </a:stretch>
        </p:blipFill>
        <p:spPr>
          <a:xfrm>
            <a:off x="6095241" y="1600200"/>
            <a:ext cx="4762500" cy="4572000"/>
          </a:xfrm>
          <a:prstGeom prst="rect">
            <a:avLst/>
          </a:prstGeom>
        </p:spPr>
      </p:pic>
      <p:sp>
        <p:nvSpPr>
          <p:cNvPr id="5" name="Text Placeholder 4"/>
          <p:cNvSpPr>
            <a:spLocks noGrp="1"/>
          </p:cNvSpPr>
          <p:nvPr>
            <p:ph type="body" sz="half" idx="2"/>
          </p:nvPr>
        </p:nvSpPr>
        <p:spPr/>
        <p:txBody>
          <a:bodyPr>
            <a:normAutofit/>
          </a:bodyPr>
          <a:lstStyle/>
          <a:p>
            <a:pPr algn="ctr"/>
            <a:r>
              <a:rPr lang="en-US" sz="4000" b="1" dirty="0" smtClean="0"/>
              <a:t>ALSDE, ARI and the</a:t>
            </a:r>
          </a:p>
          <a:p>
            <a:pPr algn="ctr"/>
            <a:r>
              <a:rPr lang="en-US" sz="4000" b="1" dirty="0" smtClean="0"/>
              <a:t>Dyslexia Advisory Council</a:t>
            </a:r>
          </a:p>
          <a:p>
            <a:pPr algn="ctr"/>
            <a:r>
              <a:rPr lang="en-US" sz="4000" b="1" dirty="0" smtClean="0"/>
              <a:t>developed the Alabama Dyslexia Resource Guide</a:t>
            </a:r>
            <a:endParaRPr lang="en-US" sz="4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503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Parent Information</a:t>
            </a:r>
            <a:endParaRPr lang="en-US" sz="4400" b="1" dirty="0"/>
          </a:p>
        </p:txBody>
      </p:sp>
      <p:pic>
        <p:nvPicPr>
          <p:cNvPr id="5" name="Content Placeholder 4"/>
          <p:cNvPicPr>
            <a:picLocks noGrp="1" noChangeAspect="1"/>
          </p:cNvPicPr>
          <p:nvPr>
            <p:ph idx="1"/>
          </p:nvPr>
        </p:nvPicPr>
        <p:blipFill>
          <a:blip r:embed="rId4"/>
          <a:stretch>
            <a:fillRect/>
          </a:stretch>
        </p:blipFill>
        <p:spPr>
          <a:xfrm>
            <a:off x="5641975" y="1600200"/>
            <a:ext cx="5445125" cy="4571999"/>
          </a:xfrm>
          <a:prstGeom prst="rect">
            <a:avLst/>
          </a:prstGeom>
        </p:spPr>
      </p:pic>
      <p:sp>
        <p:nvSpPr>
          <p:cNvPr id="4" name="Text Placeholder 3"/>
          <p:cNvSpPr>
            <a:spLocks noGrp="1"/>
          </p:cNvSpPr>
          <p:nvPr>
            <p:ph type="body" sz="half" idx="2"/>
          </p:nvPr>
        </p:nvSpPr>
        <p:spPr/>
        <p:txBody>
          <a:bodyPr>
            <a:normAutofit lnSpcReduction="10000"/>
          </a:bodyPr>
          <a:lstStyle/>
          <a:p>
            <a:pPr algn="ctr"/>
            <a:endParaRPr lang="en-US" sz="3200" dirty="0" smtClean="0"/>
          </a:p>
          <a:p>
            <a:pPr algn="ctr"/>
            <a:r>
              <a:rPr lang="en-US" sz="4400" dirty="0" smtClean="0"/>
              <a:t>Alabama Scottish Rite Foundation </a:t>
            </a:r>
          </a:p>
          <a:p>
            <a:pPr algn="ctr"/>
            <a:r>
              <a:rPr lang="en-US" sz="4400" dirty="0" smtClean="0"/>
              <a:t>Offers </a:t>
            </a:r>
            <a:r>
              <a:rPr lang="en-US" sz="4400" b="1" dirty="0" smtClean="0"/>
              <a:t>Free</a:t>
            </a:r>
          </a:p>
          <a:p>
            <a:pPr algn="ctr"/>
            <a:r>
              <a:rPr lang="en-US" sz="4400" dirty="0" smtClean="0"/>
              <a:t>Screening and Testing</a:t>
            </a:r>
          </a:p>
          <a:p>
            <a:pPr algn="ctr"/>
            <a:r>
              <a:rPr lang="en-US" sz="3000" dirty="0"/>
              <a:t>http</a:t>
            </a:r>
            <a:r>
              <a:rPr lang="en-US" sz="3000" dirty="0" smtClean="0"/>
              <a:t>://www.alsrlcenter.org</a:t>
            </a:r>
            <a:endParaRPr lang="en-US" sz="3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1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t>QUESTIONS</a:t>
            </a:r>
            <a:endParaRPr lang="en-US" sz="6600" dirty="0"/>
          </a:p>
        </p:txBody>
      </p:sp>
      <p:sp>
        <p:nvSpPr>
          <p:cNvPr id="3" name="Text Placeholder 2"/>
          <p:cNvSpPr>
            <a:spLocks noGrp="1"/>
          </p:cNvSpPr>
          <p:nvPr>
            <p:ph type="body" idx="1"/>
          </p:nvPr>
        </p:nvSpPr>
        <p:spPr/>
        <p:txBody>
          <a:bodyP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77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819150" y="2769875"/>
            <a:ext cx="5734050" cy="2219691"/>
          </a:xfrm>
        </p:spPr>
        <p:txBody>
          <a:bodyPr>
            <a:noAutofit/>
          </a:bodyPr>
          <a:lstStyle/>
          <a:p>
            <a:pPr algn="ctr"/>
            <a:r>
              <a:rPr lang="en-US" sz="2400" b="1" dirty="0" smtClean="0"/>
              <a:t>It is the Commitment of our school Systems to identify and Address the needs of each individual child in order to maximize their fullest potential</a:t>
            </a:r>
            <a:r>
              <a:rPr lang="en-US" sz="2400" dirty="0" smtClean="0"/>
              <a:t/>
            </a:r>
            <a:br>
              <a:rPr lang="en-US" sz="2400" dirty="0" smtClean="0"/>
            </a:br>
            <a:endParaRPr lang="en-US" sz="2400" dirty="0"/>
          </a:p>
        </p:txBody>
      </p:sp>
      <p:pic>
        <p:nvPicPr>
          <p:cNvPr id="10" name="Picture Placeholder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681" r="8681"/>
          <a:stretch>
            <a:fillRect/>
          </a:stretch>
        </p:blipFill>
        <p:spPr>
          <a:xfrm>
            <a:off x="6838950" y="1390666"/>
            <a:ext cx="5210937" cy="420860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55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Together Everyone Accomplishes More</a:t>
            </a:r>
            <a:endParaRPr lang="en-US" sz="4000" dirty="0"/>
          </a:p>
        </p:txBody>
      </p:sp>
      <p:pic>
        <p:nvPicPr>
          <p:cNvPr id="5" name="Picture Placeholder 4" descr="Closeup of books on shelves with more books blurred in foreground and background" title="Sample Picture"/>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3156" r="3156"/>
          <a:stretch>
            <a:fillRect/>
          </a:stretch>
        </p:blipFill>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64" y="2930207"/>
            <a:ext cx="4086355" cy="272764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tx2"/>
                </a:solidFill>
              </a:rPr>
              <a:t>Alabama Administrative Code</a:t>
            </a:r>
            <a:endParaRPr lang="en-US" sz="4400" dirty="0">
              <a:solidFill>
                <a:schemeClr val="tx2"/>
              </a:solidFill>
            </a:endParaRPr>
          </a:p>
        </p:txBody>
      </p:sp>
      <p:sp>
        <p:nvSpPr>
          <p:cNvPr id="3" name="Content Placeholder 2"/>
          <p:cNvSpPr>
            <a:spLocks noGrp="1"/>
          </p:cNvSpPr>
          <p:nvPr>
            <p:ph idx="1"/>
          </p:nvPr>
        </p:nvSpPr>
        <p:spPr/>
        <p:txBody>
          <a:bodyPr>
            <a:normAutofit fontScale="92500" lnSpcReduction="20000"/>
          </a:bodyPr>
          <a:lstStyle/>
          <a:p>
            <a:r>
              <a:rPr lang="en-US" sz="2400" dirty="0" smtClean="0">
                <a:solidFill>
                  <a:schemeClr val="tx2"/>
                </a:solidFill>
              </a:rPr>
              <a:t>In October of 2015, the Alabama State Board of Education passed an amendment to the Alabama Administrative Code (AAC) to support students with </a:t>
            </a:r>
            <a:r>
              <a:rPr lang="en-US" sz="2400" b="1" dirty="0" smtClean="0">
                <a:solidFill>
                  <a:schemeClr val="tx2"/>
                </a:solidFill>
              </a:rPr>
              <a:t>characteristics of dyslexia</a:t>
            </a:r>
            <a:r>
              <a:rPr lang="en-US" sz="2400" dirty="0" smtClean="0">
                <a:solidFill>
                  <a:schemeClr val="tx2"/>
                </a:solidFill>
              </a:rPr>
              <a:t>. </a:t>
            </a:r>
          </a:p>
          <a:p>
            <a:r>
              <a:rPr lang="en-US" sz="2400" dirty="0" smtClean="0">
                <a:solidFill>
                  <a:schemeClr val="tx2"/>
                </a:solidFill>
              </a:rPr>
              <a:t> The goal of this state board policy was to define dyslexia as a learning challenge and to support students with characteristics of dyslexia in K-12 schools in Alabama.</a:t>
            </a:r>
          </a:p>
          <a:p>
            <a:r>
              <a:rPr lang="en-US" sz="2400" dirty="0" smtClean="0">
                <a:solidFill>
                  <a:schemeClr val="tx2"/>
                </a:solidFill>
              </a:rPr>
              <a:t>The policy also put guidelines in place for schools to begin identifying, screening, and serving students with </a:t>
            </a:r>
            <a:r>
              <a:rPr lang="en-US" sz="2400" b="1" dirty="0" smtClean="0">
                <a:solidFill>
                  <a:schemeClr val="tx2"/>
                </a:solidFill>
              </a:rPr>
              <a:t>characteristics of dyslexia through the RTI process</a:t>
            </a:r>
            <a:r>
              <a:rPr lang="en-US" sz="2400" dirty="0" smtClean="0">
                <a:solidFill>
                  <a:schemeClr val="tx2"/>
                </a:solidFill>
              </a:rPr>
              <a:t>. </a:t>
            </a:r>
          </a:p>
          <a:p>
            <a:r>
              <a:rPr lang="en-US" sz="2400" b="1" u="sng" dirty="0" smtClean="0">
                <a:solidFill>
                  <a:schemeClr val="tx2"/>
                </a:solidFill>
              </a:rPr>
              <a:t>This is not a diagnosis of dyslexia</a:t>
            </a:r>
            <a:r>
              <a:rPr lang="en-US" sz="2400" b="1" dirty="0" smtClean="0">
                <a:solidFill>
                  <a:schemeClr val="tx2"/>
                </a:solidFill>
              </a:rPr>
              <a:t>.</a:t>
            </a:r>
          </a:p>
          <a:p>
            <a:r>
              <a:rPr lang="en-US" sz="2400" b="1" dirty="0" smtClean="0">
                <a:solidFill>
                  <a:schemeClr val="tx2"/>
                </a:solidFill>
              </a:rPr>
              <a:t>Preventative Model- </a:t>
            </a:r>
            <a:r>
              <a:rPr lang="en-US" sz="2400" dirty="0" smtClean="0">
                <a:solidFill>
                  <a:schemeClr val="tx2"/>
                </a:solidFill>
              </a:rPr>
              <a:t>We want to catch kids through early identification and screening, </a:t>
            </a:r>
            <a:r>
              <a:rPr lang="en-US" sz="2400" b="1" dirty="0" smtClean="0">
                <a:solidFill>
                  <a:schemeClr val="tx2"/>
                </a:solidFill>
              </a:rPr>
              <a:t>before</a:t>
            </a:r>
            <a:r>
              <a:rPr lang="en-US" sz="2400" dirty="0" smtClean="0">
                <a:solidFill>
                  <a:schemeClr val="tx2"/>
                </a:solidFill>
              </a:rPr>
              <a:t> they fall behind in reading. Interventions, accommodations, and assistive technology supports will be provided, so that they can be successful in school. </a:t>
            </a:r>
            <a:endParaRPr lang="en-US" sz="2400" dirty="0">
              <a:solidFill>
                <a:schemeClr val="tx2"/>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757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381000"/>
            <a:ext cx="7924800" cy="5334000"/>
          </a:xfrm>
        </p:spPr>
        <p:txBody>
          <a:bodyPr rtlCol="0">
            <a:normAutofit/>
          </a:bodyPr>
          <a:lstStyle/>
          <a:p>
            <a:pPr marL="0" indent="0" algn="ctr">
              <a:buClr>
                <a:schemeClr val="tx1"/>
              </a:buClr>
              <a:buNone/>
              <a:defRPr/>
            </a:pPr>
            <a:r>
              <a:rPr lang="en-US" sz="6600" b="1" dirty="0">
                <a:solidFill>
                  <a:schemeClr val="tx2"/>
                </a:solidFill>
                <a:latin typeface="Calibri" panose="020F0502020204030204" pitchFamily="34" charset="0"/>
              </a:rPr>
              <a:t>What’s in the AAC?</a:t>
            </a:r>
          </a:p>
          <a:p>
            <a:pPr marL="0" indent="0" algn="ctr">
              <a:buClr>
                <a:schemeClr val="tx1"/>
              </a:buClr>
              <a:buNone/>
              <a:defRPr/>
            </a:pPr>
            <a:r>
              <a:rPr lang="en-US" sz="2400" dirty="0">
                <a:latin typeface="Calibri" panose="020F0502020204030204" pitchFamily="34" charset="0"/>
              </a:rPr>
              <a:t>RULE 290-3-1-.02</a:t>
            </a:r>
          </a:p>
          <a:p>
            <a:pPr marL="0" indent="0" algn="ctr">
              <a:buClr>
                <a:schemeClr val="tx1"/>
              </a:buClr>
              <a:buNone/>
              <a:defRPr/>
            </a:pPr>
            <a:endParaRPr lang="en-US" sz="6600" b="1" dirty="0">
              <a:solidFill>
                <a:srgbClr val="FF3300"/>
              </a:solidFill>
              <a:latin typeface="Calibri" panose="020F0502020204030204" pitchFamily="34" charset="0"/>
            </a:endParaRPr>
          </a:p>
          <a:p>
            <a:pPr marL="0" indent="0" algn="ctr">
              <a:buClr>
                <a:schemeClr val="tx1"/>
              </a:buClr>
              <a:buNone/>
              <a:defRPr/>
            </a:pPr>
            <a:endParaRPr lang="en-US" sz="2400" dirty="0">
              <a:latin typeface="Calibri" panose="020F0502020204030204" pitchFamily="34" charset="0"/>
            </a:endParaRPr>
          </a:p>
        </p:txBody>
      </p:sp>
      <p:sp>
        <p:nvSpPr>
          <p:cNvPr id="7" name="TextBox 6"/>
          <p:cNvSpPr txBox="1"/>
          <p:nvPr/>
        </p:nvSpPr>
        <p:spPr>
          <a:xfrm>
            <a:off x="1588770" y="1931867"/>
            <a:ext cx="8763000" cy="3416320"/>
          </a:xfrm>
          <a:prstGeom prst="rect">
            <a:avLst/>
          </a:prstGeom>
          <a:noFill/>
        </p:spPr>
        <p:txBody>
          <a:bodyPr wrap="square" rtlCol="0">
            <a:spAutoFit/>
          </a:bodyPr>
          <a:lstStyle/>
          <a:p>
            <a:r>
              <a:rPr lang="en-US" sz="2400" b="1" u="sng" dirty="0">
                <a:solidFill>
                  <a:srgbClr val="FFC000"/>
                </a:solidFill>
                <a:latin typeface="Calibri" panose="020F0502020204030204" pitchFamily="34" charset="0"/>
              </a:rPr>
              <a:t>Dyslexia</a:t>
            </a:r>
            <a:r>
              <a:rPr lang="en-US" sz="2400" b="1" dirty="0">
                <a:solidFill>
                  <a:srgbClr val="FFC000"/>
                </a:solidFill>
                <a:latin typeface="Calibri" panose="020F0502020204030204" pitchFamily="34" charset="0"/>
              </a:rPr>
              <a:t> </a:t>
            </a:r>
            <a:r>
              <a:rPr lang="en-US" sz="2400" dirty="0">
                <a:latin typeface="Calibri" panose="020F0502020204030204" pitchFamily="34" charset="0"/>
              </a:rPr>
              <a:t>is a specific </a:t>
            </a:r>
            <a:r>
              <a:rPr lang="en-US" sz="2400" b="1" dirty="0">
                <a:solidFill>
                  <a:schemeClr val="tx2"/>
                </a:solidFill>
                <a:latin typeface="Calibri" panose="020F0502020204030204" pitchFamily="34" charset="0"/>
              </a:rPr>
              <a:t>learning challenge </a:t>
            </a:r>
            <a:r>
              <a:rPr lang="en-US" sz="2400" dirty="0">
                <a:latin typeface="Calibri" panose="020F0502020204030204" pitchFamily="34" charset="0"/>
              </a:rPr>
              <a:t>that is neurological in origin.  It is characterized by difficulties with accurate and/or fluent word recognition and by poor spelling and decoding abilities.  These difficulties typically result from a deficit in the phonological component of language that is often unexpected in relation to other cognitive abilities and the provision of effective classroom instruction.  Secondary consequences may include problems in reading comprehension and reduced reading experience that can impede growth of vocabulary and background knowledge.  </a:t>
            </a:r>
          </a:p>
        </p:txBody>
      </p:sp>
      <p:pic>
        <p:nvPicPr>
          <p:cNvPr id="2" name="Picture 1"/>
          <p:cNvPicPr>
            <a:picLocks noChangeAspect="1"/>
          </p:cNvPicPr>
          <p:nvPr/>
        </p:nvPicPr>
        <p:blipFill>
          <a:blip r:embed="rId5"/>
          <a:stretch>
            <a:fillRect/>
          </a:stretch>
        </p:blipFill>
        <p:spPr>
          <a:xfrm>
            <a:off x="2514601" y="5647545"/>
            <a:ext cx="7654211" cy="197127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83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tx2"/>
                </a:solidFill>
              </a:rPr>
              <a:t>Translation</a:t>
            </a:r>
            <a:r>
              <a:rPr lang="en-US" sz="4400" dirty="0" smtClean="0"/>
              <a:t> </a:t>
            </a:r>
            <a:endParaRPr lang="en-US" sz="4400" dirty="0"/>
          </a:p>
        </p:txBody>
      </p:sp>
      <p:sp>
        <p:nvSpPr>
          <p:cNvPr id="3" name="Content Placeholder 2"/>
          <p:cNvSpPr>
            <a:spLocks noGrp="1"/>
          </p:cNvSpPr>
          <p:nvPr>
            <p:ph idx="1"/>
          </p:nvPr>
        </p:nvSpPr>
        <p:spPr/>
        <p:txBody>
          <a:bodyPr/>
          <a:lstStyle/>
          <a:p>
            <a:r>
              <a:rPr lang="en-US" b="1" u="sng" dirty="0" smtClean="0"/>
              <a:t>Having characteristics of dyslexia does not necessarily mean your child will have a learning disability.</a:t>
            </a:r>
            <a:r>
              <a:rPr lang="en-US" dirty="0" smtClean="0"/>
              <a:t>  If we provide intervention early, we can often correct the reading problems that children are having completely or at least improve their reading skills. </a:t>
            </a:r>
          </a:p>
          <a:p>
            <a:r>
              <a:rPr lang="en-US" dirty="0" smtClean="0"/>
              <a:t>Having characteristics of dyslexia does not mean that kids aren’t smart, capable, or will learn the same thing that everyone else does.  We just need to provide special </a:t>
            </a:r>
            <a:r>
              <a:rPr lang="en-US" b="1" dirty="0" smtClean="0"/>
              <a:t>instruction </a:t>
            </a:r>
            <a:r>
              <a:rPr lang="en-US" dirty="0" smtClean="0"/>
              <a:t>to help them reach their full potential.</a:t>
            </a:r>
          </a:p>
          <a:p>
            <a:r>
              <a:rPr lang="en-US" dirty="0" smtClean="0"/>
              <a:t>This reading challenge can affect </a:t>
            </a:r>
            <a:r>
              <a:rPr lang="en-US" b="1" dirty="0" smtClean="0"/>
              <a:t>reading, writing, and spelling</a:t>
            </a:r>
            <a:r>
              <a:rPr lang="en-US" dirty="0" smtClean="0"/>
              <a:t>. Therefore, some families do have dyslexic tendencies (and for older members of the family that didn’t receive intervention, full-blown dyslexia) that appear to be passed down.</a:t>
            </a:r>
          </a:p>
          <a:p>
            <a:r>
              <a:rPr lang="en-US" dirty="0" smtClean="0"/>
              <a:t>Some people continue to need assistance as they continue through school, but this help does not necessarily mean that students need to receive special education services.</a:t>
            </a:r>
          </a:p>
          <a:p>
            <a:endParaRPr lang="en-US" dirty="0" smtClean="0"/>
          </a:p>
          <a:p>
            <a:endParaRPr lang="en-US" dirty="0" smtClean="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9020" y="5867400"/>
            <a:ext cx="609600" cy="609600"/>
          </a:xfrm>
          <a:prstGeom prst="rect">
            <a:avLst/>
          </a:prstGeom>
        </p:spPr>
      </p:pic>
    </p:spTree>
    <p:extLst>
      <p:ext uri="{BB962C8B-B14F-4D97-AF65-F5344CB8AC3E}">
        <p14:creationId xmlns:p14="http://schemas.microsoft.com/office/powerpoint/2010/main" val="223961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chemeClr val="tx2"/>
                </a:solidFill>
              </a:rPr>
              <a:t>What is Dyslexia?</a:t>
            </a:r>
            <a:endParaRPr lang="en-US" sz="5400" dirty="0">
              <a:solidFill>
                <a:schemeClr val="tx2"/>
              </a:solidFill>
            </a:endParaRPr>
          </a:p>
        </p:txBody>
      </p:sp>
      <p:pic>
        <p:nvPicPr>
          <p:cNvPr id="4" name="zafiGBrFkRM"/>
          <p:cNvPicPr>
            <a:picLocks noGrp="1" noRot="1" noChangeAspect="1"/>
          </p:cNvPicPr>
          <p:nvPr>
            <p:ph idx="1"/>
            <a:quickTimeFile r:link="rId1"/>
          </p:nvPr>
        </p:nvPicPr>
        <p:blipFill>
          <a:blip r:embed="rId5"/>
          <a:stretch>
            <a:fillRect/>
          </a:stretch>
        </p:blipFill>
        <p:spPr>
          <a:xfrm>
            <a:off x="1104900" y="1424940"/>
            <a:ext cx="9980682" cy="5280660"/>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97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pPr algn="ctr"/>
            <a:r>
              <a:rPr lang="en-US" sz="4000" b="1" dirty="0" smtClean="0">
                <a:solidFill>
                  <a:schemeClr val="tx2"/>
                </a:solidFill>
              </a:rPr>
              <a:t>Universal Screening Benchmarks</a:t>
            </a:r>
            <a:br>
              <a:rPr lang="en-US" sz="4000" b="1" dirty="0" smtClean="0">
                <a:solidFill>
                  <a:schemeClr val="tx2"/>
                </a:solidFill>
              </a:rPr>
            </a:br>
            <a:endParaRPr lang="en-US" sz="4000" b="1" dirty="0">
              <a:solidFill>
                <a:schemeClr val="tx2"/>
              </a:solidFill>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153225891"/>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8179" y="228600"/>
            <a:ext cx="7924800" cy="5334000"/>
          </a:xfrm>
        </p:spPr>
        <p:txBody>
          <a:bodyPr rtlCol="0">
            <a:normAutofit/>
          </a:bodyPr>
          <a:lstStyle/>
          <a:p>
            <a:pPr marL="0" indent="0" algn="ctr">
              <a:buClr>
                <a:schemeClr val="tx1"/>
              </a:buClr>
              <a:buNone/>
              <a:defRPr/>
            </a:pPr>
            <a:r>
              <a:rPr lang="en-US" sz="4800" b="1" dirty="0" smtClean="0">
                <a:solidFill>
                  <a:schemeClr val="tx2"/>
                </a:solidFill>
                <a:latin typeface="Calibri" panose="020F0502020204030204" pitchFamily="34" charset="0"/>
              </a:rPr>
              <a:t>School Problem Solving Team</a:t>
            </a:r>
            <a:endParaRPr lang="en-US" sz="6600" b="1" dirty="0">
              <a:solidFill>
                <a:schemeClr val="tx2"/>
              </a:solidFill>
              <a:latin typeface="Calibri" panose="020F0502020204030204" pitchFamily="34" charset="0"/>
            </a:endParaRPr>
          </a:p>
          <a:p>
            <a:pPr marL="0" indent="0" algn="ctr">
              <a:buClr>
                <a:schemeClr val="tx1"/>
              </a:buClr>
              <a:buNone/>
              <a:defRPr/>
            </a:pPr>
            <a:endParaRPr lang="en-US" sz="2400" dirty="0">
              <a:latin typeface="Calibri" panose="020F0502020204030204" pitchFamily="34" charset="0"/>
            </a:endParaRPr>
          </a:p>
        </p:txBody>
      </p:sp>
      <p:sp>
        <p:nvSpPr>
          <p:cNvPr id="7" name="TextBox 6"/>
          <p:cNvSpPr txBox="1"/>
          <p:nvPr/>
        </p:nvSpPr>
        <p:spPr>
          <a:xfrm>
            <a:off x="918769" y="3658720"/>
            <a:ext cx="10381129" cy="1938992"/>
          </a:xfrm>
          <a:prstGeom prst="rect">
            <a:avLst/>
          </a:prstGeom>
          <a:noFill/>
        </p:spPr>
        <p:txBody>
          <a:bodyPr wrap="square" rtlCol="0">
            <a:spAutoFit/>
          </a:bodyPr>
          <a:lstStyle/>
          <a:p>
            <a:endParaRPr lang="en-US" sz="3600" b="1" dirty="0">
              <a:solidFill>
                <a:schemeClr val="tx2"/>
              </a:solidFill>
            </a:endParaRPr>
          </a:p>
          <a:p>
            <a:r>
              <a:rPr lang="en-US" sz="2800" b="1" dirty="0" smtClean="0">
                <a:latin typeface="Calibri" panose="020F0502020204030204" pitchFamily="34" charset="0"/>
              </a:rPr>
              <a:t>Problem solving teams are in place at each school. These groups of teachers meet to help plan </a:t>
            </a:r>
            <a:r>
              <a:rPr lang="en-US" sz="2800" b="1" dirty="0">
                <a:latin typeface="Calibri" panose="020F0502020204030204" pitchFamily="34" charset="0"/>
              </a:rPr>
              <a:t>and </a:t>
            </a:r>
            <a:r>
              <a:rPr lang="en-US" sz="2800" b="1" dirty="0" smtClean="0">
                <a:latin typeface="Calibri" panose="020F0502020204030204" pitchFamily="34" charset="0"/>
              </a:rPr>
              <a:t>provide </a:t>
            </a:r>
            <a:r>
              <a:rPr lang="en-US" sz="2800" b="1" dirty="0">
                <a:latin typeface="Calibri" panose="020F0502020204030204" pitchFamily="34" charset="0"/>
              </a:rPr>
              <a:t>appropriate instruction and </a:t>
            </a:r>
            <a:r>
              <a:rPr lang="en-US" sz="2800" b="1" dirty="0" smtClean="0">
                <a:latin typeface="Calibri" panose="020F0502020204030204" pitchFamily="34" charset="0"/>
              </a:rPr>
              <a:t>interventions </a:t>
            </a:r>
            <a:r>
              <a:rPr lang="en-US" sz="2800" b="1" dirty="0">
                <a:latin typeface="Calibri" panose="020F0502020204030204" pitchFamily="34" charset="0"/>
              </a:rPr>
              <a:t>for </a:t>
            </a:r>
            <a:r>
              <a:rPr lang="en-US" sz="2800" b="1" dirty="0" smtClean="0">
                <a:latin typeface="Calibri" panose="020F0502020204030204" pitchFamily="34" charset="0"/>
              </a:rPr>
              <a:t>students.</a:t>
            </a:r>
            <a:endParaRPr lang="en-US" sz="2800" b="1" dirty="0">
              <a:latin typeface="Calibri" panose="020F050202020403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340" y="1370927"/>
            <a:ext cx="2205989" cy="1737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3260" y="5843345"/>
            <a:ext cx="609600" cy="609600"/>
          </a:xfrm>
          <a:prstGeom prst="rect">
            <a:avLst/>
          </a:prstGeom>
        </p:spPr>
      </p:pic>
    </p:spTree>
    <p:extLst>
      <p:ext uri="{BB962C8B-B14F-4D97-AF65-F5344CB8AC3E}">
        <p14:creationId xmlns:p14="http://schemas.microsoft.com/office/powerpoint/2010/main" val="170605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What do the reading interferences look like for students with dyslexic tendencies?</a:t>
            </a:r>
            <a:endParaRPr lang="en-US" sz="3600" b="1" dirty="0"/>
          </a:p>
        </p:txBody>
      </p:sp>
      <p:sp>
        <p:nvSpPr>
          <p:cNvPr id="3" name="Content Placeholder 2"/>
          <p:cNvSpPr>
            <a:spLocks noGrp="1"/>
          </p:cNvSpPr>
          <p:nvPr>
            <p:ph idx="1"/>
          </p:nvPr>
        </p:nvSpPr>
        <p:spPr/>
        <p:txBody>
          <a:bodyPr>
            <a:normAutofit/>
          </a:bodyPr>
          <a:lstStyle/>
          <a:p>
            <a:r>
              <a:rPr lang="en-US" sz="4800" b="1" dirty="0" smtClean="0"/>
              <a:t>Spelling</a:t>
            </a:r>
          </a:p>
          <a:p>
            <a:r>
              <a:rPr lang="en-US" sz="4800" b="1" dirty="0" smtClean="0"/>
              <a:t>Accuracy and Reading Fluency</a:t>
            </a:r>
          </a:p>
          <a:p>
            <a:r>
              <a:rPr lang="en-US" sz="4800" b="1" dirty="0" smtClean="0"/>
              <a:t>Writing</a:t>
            </a:r>
          </a:p>
          <a:p>
            <a:r>
              <a:rPr lang="en-US" sz="4800" b="1" dirty="0" smtClean="0"/>
              <a:t>Decoding</a:t>
            </a:r>
          </a:p>
          <a:p>
            <a:r>
              <a:rPr lang="en-US" sz="4800" b="1" dirty="0" smtClean="0"/>
              <a:t>Sight Words</a:t>
            </a:r>
            <a:endParaRPr lang="en-US" sz="48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950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tandard Document" ma:contentTypeID="0x010100E14A471724FE7548A8A641CD2FDA08C1008CAEF06C105ACA4CA13F64EDAB01B5FB" ma:contentTypeVersion="7" ma:contentTypeDescription="" ma:contentTypeScope="" ma:versionID="1a1b78a4690ef5c1e64419f42d20a459">
  <xsd:schema xmlns:xsd="http://www.w3.org/2001/XMLSchema" xmlns:xs="http://www.w3.org/2001/XMLSchema" xmlns:p="http://schemas.microsoft.com/office/2006/metadata/properties" xmlns:ns1="http://schemas.microsoft.com/sharepoint/v3" xmlns:ns2="http://schemas.microsoft.com/sharepoint.v3" xmlns:ns3="bb0f42b4-eafd-4d57-aae4-2f5eac4054cf" xmlns:ns4="a610977d-4ba4-42f8-b38c-19db0d5860b4" xmlns:ns5="http://schemas.microsoft.com/sharepoint/v4" targetNamespace="http://schemas.microsoft.com/office/2006/metadata/properties" ma:root="true" ma:fieldsID="a0640d383c190eb9ed2a6a2d8a7ac054" ns1:_="" ns2:_="" ns3:_="" ns4:_="" ns5:_="">
    <xsd:import namespace="http://schemas.microsoft.com/sharepoint/v3"/>
    <xsd:import namespace="http://schemas.microsoft.com/sharepoint.v3"/>
    <xsd:import namespace="bb0f42b4-eafd-4d57-aae4-2f5eac4054cf"/>
    <xsd:import namespace="a610977d-4ba4-42f8-b38c-19db0d5860b4"/>
    <xsd:import namespace="http://schemas.microsoft.com/sharepoint/v4"/>
    <xsd:element name="properties">
      <xsd:complexType>
        <xsd:sequence>
          <xsd:element name="documentManagement">
            <xsd:complexType>
              <xsd:all>
                <xsd:element ref="ns2:CategoryDescription"/>
                <xsd:element ref="ns3:Tab_x0020_Name" minOccurs="0"/>
                <xsd:element ref="ns3:Sort_x0020_Order" minOccurs="0"/>
                <xsd:element ref="ns1:PublishingStartDate" minOccurs="0"/>
                <xsd:element ref="ns1:PublishingExpirationDate" minOccurs="0"/>
                <xsd:element ref="ns3:TaxCatchAll" minOccurs="0"/>
                <xsd:element ref="ns3:TaxCatchAllLabel" minOccurs="0"/>
                <xsd:element ref="ns4:ocb6622f972345cda7ee88e11468f7c3" minOccurs="0"/>
                <xsd:element ref="ns5: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5" nillable="true" ma:displayName="Date Published"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6" nillable="true" ma:displayName="Date Expired"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 ma:displayName="Description" ma:internalName="Category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0f42b4-eafd-4d57-aae4-2f5eac4054cf" elementFormDefault="qualified">
    <xsd:import namespace="http://schemas.microsoft.com/office/2006/documentManagement/types"/>
    <xsd:import namespace="http://schemas.microsoft.com/office/infopath/2007/PartnerControls"/>
    <xsd:element name="Tab_x0020_Name" ma:index="3" nillable="true" ma:displayName="Tab Name" ma:description="Online - eLearning Dyslexia Awareness Course for Educators" ma:internalName="Tab_x0020_Name" ma:requiredMultiChoice="true">
      <xsd:complexType>
        <xsd:complexContent>
          <xsd:extension base="dms:MultiChoice">
            <xsd:sequence>
              <xsd:element name="Value" maxOccurs="unbounded" minOccurs="0" nillable="true">
                <xsd:simpleType>
                  <xsd:restriction base="dms:Choice">
                    <xsd:enumeration value="Dyslexia Resource Guide"/>
                    <xsd:enumeration value="Alabama Dyslexia Policy"/>
                    <xsd:enumeration value="Dyslexia Resources"/>
                    <xsd:enumeration value="Family Resources"/>
                    <xsd:enumeration value="Dyslexia Awareness Month"/>
                    <xsd:enumeration value="eLearning Dyslexia Awareness Course"/>
                  </xsd:restriction>
                </xsd:simpleType>
              </xsd:element>
            </xsd:sequence>
          </xsd:extension>
        </xsd:complexContent>
      </xsd:complexType>
    </xsd:element>
    <xsd:element name="Sort_x0020_Order" ma:index="4" nillable="true" ma:displayName="Sort Order" ma:decimals="0" ma:internalName="Sort_x0020_Order">
      <xsd:simpleType>
        <xsd:restriction base="dms:Number"/>
      </xsd:simpleType>
    </xsd:element>
    <xsd:element name="TaxCatchAll" ma:index="12" nillable="true" ma:displayName="Taxonomy Catch All Column" ma:description="" ma:hidden="true" ma:list="{3cc9d901-16d2-42be-873a-b8533d06a4fc}" ma:internalName="TaxCatchAll" ma:showField="CatchAllData" ma:web="bb0f42b4-eafd-4d57-aae4-2f5eac4054cf">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3cc9d901-16d2-42be-873a-b8533d06a4fc}" ma:internalName="TaxCatchAllLabel" ma:readOnly="true" ma:showField="CatchAllDataLabel" ma:web="bb0f42b4-eafd-4d57-aae4-2f5eac4054c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0977d-4ba4-42f8-b38c-19db0d5860b4" elementFormDefault="qualified">
    <xsd:import namespace="http://schemas.microsoft.com/office/2006/documentManagement/types"/>
    <xsd:import namespace="http://schemas.microsoft.com/office/infopath/2007/PartnerControls"/>
    <xsd:element name="ocb6622f972345cda7ee88e11468f7c3" ma:index="16" ma:taxonomy="true" ma:internalName="ocb6622f972345cda7ee88e11468f7c3" ma:taxonomyFieldName="Document_x0020_Type" ma:displayName="Document Type" ma:default="" ma:fieldId="{8cb6622f-9723-45cd-a7ee-88e11468f7c3}" ma:sspId="f337521f-d963-4b1c-888b-d95bece81517" ma:termSetId="c34721fe-d24b-40b5-8d96-960f907758f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b_x0020_Name xmlns="bb0f42b4-eafd-4d57-aae4-2f5eac4054cf">
      <Value>Family Resources</Value>
    </Tab_x0020_Name>
    <ocb6622f972345cda7ee88e11468f7c3 xmlns="a610977d-4ba4-42f8-b38c-19db0d5860b4">
      <Terms xmlns="http://schemas.microsoft.com/office/infopath/2007/PartnerControls">
        <TermInfo xmlns="http://schemas.microsoft.com/office/infopath/2007/PartnerControls">
          <TermName xmlns="http://schemas.microsoft.com/office/infopath/2007/PartnerControls">Other</TermName>
          <TermId xmlns="http://schemas.microsoft.com/office/infopath/2007/PartnerControls">f8db7c65-6e7d-49e5-ab2d-ea4e6d30ecdf</TermId>
        </TermInfo>
      </Terms>
    </ocb6622f972345cda7ee88e11468f7c3>
    <Sort_x0020_Order xmlns="bb0f42b4-eafd-4d57-aae4-2f5eac4054cf" xsi:nil="true"/>
    <CategoryDescription xmlns="http://schemas.microsoft.com/sharepoint.v3">This informational session explains the provisions made in the AAC, the  screening process,  and provides valuable resources for parents needing additional information. </CategoryDescription>
    <PublishingExpirationDate xmlns="http://schemas.microsoft.com/sharepoint/v3" xsi:nil="true"/>
    <PublishingStartDate xmlns="http://schemas.microsoft.com/sharepoint/v3">2016-10-07T13:41:38+00:00</PublishingStartDate>
    <TaxCatchAll xmlns="bb0f42b4-eafd-4d57-aae4-2f5eac4054cf">
      <Value>16</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53D9B7-808E-4F5D-B15D-4D9C642CD9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
    <ds:schemaRef ds:uri="bb0f42b4-eafd-4d57-aae4-2f5eac4054cf"/>
    <ds:schemaRef ds:uri="a610977d-4ba4-42f8-b38c-19db0d5860b4"/>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812AF6-8C8D-4CF9-B49A-890E9F71944D}">
  <ds:schemaRefs>
    <ds:schemaRef ds:uri="http://schemas.microsoft.com/office/2006/metadata/properties"/>
    <ds:schemaRef ds:uri="http://schemas.microsoft.com/office/infopath/2007/PartnerControls"/>
    <ds:schemaRef ds:uri="http://schemas.microsoft.com/sharepoint/v4"/>
    <ds:schemaRef ds:uri="bb0f42b4-eafd-4d57-aae4-2f5eac4054cf"/>
    <ds:schemaRef ds:uri="a610977d-4ba4-42f8-b38c-19db0d5860b4"/>
    <ds:schemaRef ds:uri="http://schemas.microsoft.com/sharepoint.v3"/>
    <ds:schemaRef ds:uri="http://schemas.microsoft.com/sharepoint/v3"/>
  </ds:schemaRefs>
</ds:datastoreItem>
</file>

<file path=customXml/itemProps3.xml><?xml version="1.0" encoding="utf-8"?>
<ds:datastoreItem xmlns:ds="http://schemas.openxmlformats.org/officeDocument/2006/customXml" ds:itemID="{97FBD253-BE71-477A-948D-D5EC0E7A99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0</TotalTime>
  <Words>1174</Words>
  <Application>Microsoft Macintosh PowerPoint</Application>
  <PresentationFormat>Custom</PresentationFormat>
  <Paragraphs>110</Paragraphs>
  <Slides>20</Slides>
  <Notes>3</Notes>
  <HiddenSlides>1</HiddenSlides>
  <MMClips>21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Academic Literature 16x9</vt:lpstr>
      <vt:lpstr>Parent Information Session</vt:lpstr>
      <vt:lpstr>It is the Commitment of our school Systems to identify and Address the needs of each individual child in order to maximize their fullest potential </vt:lpstr>
      <vt:lpstr>Alabama Administrative Code</vt:lpstr>
      <vt:lpstr>PowerPoint Presentation</vt:lpstr>
      <vt:lpstr>Translation </vt:lpstr>
      <vt:lpstr>What is Dyslexia?</vt:lpstr>
      <vt:lpstr>Universal Screening Benchmarks </vt:lpstr>
      <vt:lpstr>PowerPoint Presentation</vt:lpstr>
      <vt:lpstr>What do the reading interferences look like for students with dyslexic tendencies?</vt:lpstr>
      <vt:lpstr>PowerPoint Presentation</vt:lpstr>
      <vt:lpstr>Dyslexia Screening</vt:lpstr>
      <vt:lpstr>Parent Notification Letter</vt:lpstr>
      <vt:lpstr>What’s Next?</vt:lpstr>
      <vt:lpstr>What does multisensory instruction mean?</vt:lpstr>
      <vt:lpstr>Common Parent Reactions</vt:lpstr>
      <vt:lpstr>What can you do?</vt:lpstr>
      <vt:lpstr>Parent Resources</vt:lpstr>
      <vt:lpstr>Parent Information</vt:lpstr>
      <vt:lpstr>QUESTIONS</vt:lpstr>
      <vt:lpstr>Together Everyone Accomplishes More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Dyslexia Parent Awareness Session</dc:title>
  <dc:creator/>
  <cp:lastModifiedBy/>
  <cp:revision>1</cp:revision>
  <dcterms:created xsi:type="dcterms:W3CDTF">2016-08-27T00:01:03Z</dcterms:created>
  <dcterms:modified xsi:type="dcterms:W3CDTF">2017-01-25T18:30:12Z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y fmtid="{D5CDD505-2E9C-101B-9397-08002B2CF9AE}" pid="3" name="ContentTypeId">
    <vt:lpwstr>0x010100E14A471724FE7548A8A641CD2FDA08C1008CAEF06C105ACA4CA13F64EDAB01B5FB</vt:lpwstr>
  </property>
  <property fmtid="{D5CDD505-2E9C-101B-9397-08002B2CF9AE}" pid="4" name="Document Type">
    <vt:lpwstr>16;#Other|f8db7c65-6e7d-49e5-ab2d-ea4e6d30ecdf</vt:lpwstr>
  </property>
</Properties>
</file>